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2"/>
  </p:notesMasterIdLst>
  <p:handoutMasterIdLst>
    <p:handoutMasterId r:id="rId33"/>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A38"/>
    <a:srgbClr val="5EA9DD"/>
    <a:srgbClr val="3B5998"/>
    <a:srgbClr val="1B85BD"/>
    <a:srgbClr val="348FAA"/>
    <a:srgbClr val="54AF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04" y="534"/>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ECAB53-3869-4EA2-9F7D-EDC398A7840F}" type="datetimeFigureOut">
              <a:rPr lang="en-US" smtClean="0"/>
              <a:t>4/6/2016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EA0BBC-4F15-4FE5-B039-2520260F97D7}" type="slidenum">
              <a:rPr lang="en-US" smtClean="0"/>
              <a:t>‹#›</a:t>
            </a:fld>
            <a:endParaRPr lang="en-US"/>
          </a:p>
        </p:txBody>
      </p:sp>
    </p:spTree>
    <p:extLst>
      <p:ext uri="{BB962C8B-B14F-4D97-AF65-F5344CB8AC3E}">
        <p14:creationId xmlns:p14="http://schemas.microsoft.com/office/powerpoint/2010/main" val="952298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PlaceHolder 1"/>
          <p:cNvSpPr>
            <a:spLocks noGrp="1"/>
          </p:cNvSpPr>
          <p:nvPr>
            <p:ph type="body"/>
          </p:nvPr>
        </p:nvSpPr>
        <p:spPr>
          <a:xfrm>
            <a:off x="756000" y="5078520"/>
            <a:ext cx="6047640" cy="4811040"/>
          </a:xfrm>
          <a:prstGeom prst="rect">
            <a:avLst/>
          </a:prstGeom>
        </p:spPr>
        <p:txBody>
          <a:bodyPr lIns="0" tIns="0" rIns="0" bIns="0"/>
          <a:lstStyle/>
          <a:p>
            <a:r>
              <a:rPr lang="en-IN" sz="2000">
                <a:latin typeface="Arial"/>
              </a:rPr>
              <a:t>Click to edit the notes format</a:t>
            </a:r>
            <a:endParaRPr/>
          </a:p>
        </p:txBody>
      </p:sp>
      <p:sp>
        <p:nvSpPr>
          <p:cNvPr id="149" name="PlaceHolder 2"/>
          <p:cNvSpPr>
            <a:spLocks noGrp="1"/>
          </p:cNvSpPr>
          <p:nvPr>
            <p:ph type="hdr"/>
          </p:nvPr>
        </p:nvSpPr>
        <p:spPr>
          <a:xfrm>
            <a:off x="0" y="0"/>
            <a:ext cx="3280320" cy="534240"/>
          </a:xfrm>
          <a:prstGeom prst="rect">
            <a:avLst/>
          </a:prstGeom>
        </p:spPr>
        <p:txBody>
          <a:bodyPr lIns="0" tIns="0" rIns="0" bIns="0"/>
          <a:lstStyle/>
          <a:p>
            <a:r>
              <a:rPr lang="en-IN" sz="1400">
                <a:latin typeface="Times New Roman"/>
              </a:rPr>
              <a:t>&lt;header&gt;</a:t>
            </a:r>
            <a:endParaRPr/>
          </a:p>
        </p:txBody>
      </p:sp>
      <p:sp>
        <p:nvSpPr>
          <p:cNvPr id="150" name="PlaceHolder 3"/>
          <p:cNvSpPr>
            <a:spLocks noGrp="1"/>
          </p:cNvSpPr>
          <p:nvPr>
            <p:ph type="dt"/>
          </p:nvPr>
        </p:nvSpPr>
        <p:spPr>
          <a:xfrm>
            <a:off x="4279320" y="0"/>
            <a:ext cx="3280320" cy="534240"/>
          </a:xfrm>
          <a:prstGeom prst="rect">
            <a:avLst/>
          </a:prstGeom>
        </p:spPr>
        <p:txBody>
          <a:bodyPr lIns="0" tIns="0" rIns="0" bIns="0"/>
          <a:lstStyle/>
          <a:p>
            <a:pPr algn="r"/>
            <a:r>
              <a:rPr lang="en-IN" sz="1400">
                <a:latin typeface="Times New Roman"/>
              </a:rPr>
              <a:t>&lt;date/time&gt;</a:t>
            </a:r>
            <a:endParaRPr/>
          </a:p>
        </p:txBody>
      </p:sp>
      <p:sp>
        <p:nvSpPr>
          <p:cNvPr id="151" name="PlaceHolder 4"/>
          <p:cNvSpPr>
            <a:spLocks noGrp="1"/>
          </p:cNvSpPr>
          <p:nvPr>
            <p:ph type="ftr"/>
          </p:nvPr>
        </p:nvSpPr>
        <p:spPr>
          <a:xfrm>
            <a:off x="0" y="10157400"/>
            <a:ext cx="3280320" cy="534240"/>
          </a:xfrm>
          <a:prstGeom prst="rect">
            <a:avLst/>
          </a:prstGeom>
        </p:spPr>
        <p:txBody>
          <a:bodyPr lIns="0" tIns="0" rIns="0" bIns="0" anchor="b"/>
          <a:lstStyle/>
          <a:p>
            <a:r>
              <a:rPr lang="en-IN" sz="1400">
                <a:latin typeface="Times New Roman"/>
              </a:rPr>
              <a:t>&lt;footer&gt;</a:t>
            </a:r>
            <a:endParaRPr/>
          </a:p>
        </p:txBody>
      </p:sp>
      <p:sp>
        <p:nvSpPr>
          <p:cNvPr id="152" name="PlaceHolder 5"/>
          <p:cNvSpPr>
            <a:spLocks noGrp="1"/>
          </p:cNvSpPr>
          <p:nvPr>
            <p:ph type="sldNum"/>
          </p:nvPr>
        </p:nvSpPr>
        <p:spPr>
          <a:xfrm>
            <a:off x="4279320" y="10157400"/>
            <a:ext cx="3280320" cy="534240"/>
          </a:xfrm>
          <a:prstGeom prst="rect">
            <a:avLst/>
          </a:prstGeom>
        </p:spPr>
        <p:txBody>
          <a:bodyPr lIns="0" tIns="0" rIns="0" bIns="0" anchor="b"/>
          <a:lstStyle/>
          <a:p>
            <a:pPr algn="r"/>
            <a:fld id="{90CC1D68-9F67-43F9-B9E5-F2E5D441AD9B}" type="slidenum">
              <a:rPr lang="en-IN" sz="1400">
                <a:latin typeface="Times New Roman"/>
              </a:rPr>
              <a:t>‹#›</a:t>
            </a:fld>
            <a:endParaRPr/>
          </a:p>
        </p:txBody>
      </p:sp>
    </p:spTree>
    <p:extLst>
      <p:ext uri="{BB962C8B-B14F-4D97-AF65-F5344CB8AC3E}">
        <p14:creationId xmlns:p14="http://schemas.microsoft.com/office/powerpoint/2010/main" val="3329028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3884760" y="8685360"/>
            <a:ext cx="2971080" cy="456480"/>
          </a:xfrm>
          <a:prstGeom prst="rect">
            <a:avLst/>
          </a:prstGeom>
          <a:noFill/>
          <a:ln>
            <a:noFill/>
          </a:ln>
        </p:spPr>
        <p:txBody>
          <a:bodyPr lIns="90000" tIns="45000" rIns="90000" bIns="45000" anchor="b"/>
          <a:lstStyle/>
          <a:p>
            <a:pPr>
              <a:lnSpc>
                <a:spcPct val="100000"/>
              </a:lnSpc>
            </a:pPr>
            <a:fld id="{2915306E-2E63-4E3F-AAA6-9E5EDD96DACD}" type="slidenum">
              <a:rPr lang="en-IN" sz="1200">
                <a:solidFill>
                  <a:srgbClr val="000000"/>
                </a:solidFill>
                <a:latin typeface="Times New Roman"/>
                <a:ea typeface="MS Gothic"/>
              </a:rPr>
              <a:t>2</a:t>
            </a:fld>
            <a:endParaRPr/>
          </a:p>
        </p:txBody>
      </p:sp>
      <p:sp>
        <p:nvSpPr>
          <p:cNvPr id="315" name="CustomShape 2"/>
          <p:cNvSpPr/>
          <p:nvPr/>
        </p:nvSpPr>
        <p:spPr>
          <a:xfrm>
            <a:off x="3881520" y="8686440"/>
            <a:ext cx="2972880" cy="453960"/>
          </a:xfrm>
          <a:prstGeom prst="rect">
            <a:avLst/>
          </a:prstGeom>
          <a:noFill/>
          <a:ln>
            <a:noFill/>
          </a:ln>
        </p:spPr>
        <p:txBody>
          <a:bodyPr lIns="0" tIns="0" rIns="0" bIns="0" anchor="b"/>
          <a:lstStyle/>
          <a:p>
            <a:pPr algn="r">
              <a:lnSpc>
                <a:spcPct val="95000"/>
              </a:lnSpc>
            </a:pPr>
            <a:fld id="{9ADC9FB8-28DD-4A3F-B320-504C6140F34D}" type="slidenum">
              <a:rPr lang="en-IN" sz="1300">
                <a:solidFill>
                  <a:srgbClr val="000000"/>
                </a:solidFill>
                <a:latin typeface="Times New Roman"/>
                <a:ea typeface="MS Gothic"/>
              </a:rPr>
              <a:t>2</a:t>
            </a:fld>
            <a:endParaRPr/>
          </a:p>
        </p:txBody>
      </p:sp>
      <p:sp>
        <p:nvSpPr>
          <p:cNvPr id="316" name="CustomShape 3"/>
          <p:cNvSpPr/>
          <p:nvPr/>
        </p:nvSpPr>
        <p:spPr>
          <a:xfrm>
            <a:off x="3881520" y="8686440"/>
            <a:ext cx="2974320" cy="455400"/>
          </a:xfrm>
          <a:prstGeom prst="rect">
            <a:avLst/>
          </a:prstGeom>
          <a:noFill/>
          <a:ln>
            <a:noFill/>
          </a:ln>
        </p:spPr>
        <p:txBody>
          <a:bodyPr lIns="0" tIns="0" rIns="0" bIns="0" anchor="b"/>
          <a:lstStyle/>
          <a:p>
            <a:pPr algn="r">
              <a:lnSpc>
                <a:spcPct val="95000"/>
              </a:lnSpc>
            </a:pPr>
            <a:fld id="{36AC9F38-EE93-4077-AE21-A09D1861649E}" type="slidenum">
              <a:rPr lang="en-IN" sz="1300">
                <a:solidFill>
                  <a:srgbClr val="000000"/>
                </a:solidFill>
                <a:latin typeface="Times New Roman"/>
                <a:ea typeface="MS Gothic"/>
              </a:rPr>
              <a:t>2</a:t>
            </a:fld>
            <a:endParaRPr/>
          </a:p>
        </p:txBody>
      </p:sp>
      <p:sp>
        <p:nvSpPr>
          <p:cNvPr id="317" name="PlaceHolder 4"/>
          <p:cNvSpPr>
            <a:spLocks noGrp="1"/>
          </p:cNvSpPr>
          <p:nvPr>
            <p:ph type="body"/>
          </p:nvPr>
        </p:nvSpPr>
        <p:spPr>
          <a:xfrm>
            <a:off x="686520" y="4342680"/>
            <a:ext cx="5481720" cy="4109400"/>
          </a:xfrm>
          <a:prstGeom prst="rect">
            <a:avLst/>
          </a:prstGeom>
        </p:spPr>
        <p:txBody>
          <a:bodyPr lIns="0" tIns="0" rIns="0" bIns="0" anchor="ct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686160" y="4341960"/>
            <a:ext cx="5483880" cy="4111560"/>
          </a:xfrm>
          <a:prstGeom prst="rect">
            <a:avLst/>
          </a:pr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tcominfoway.com/" TargetMode="External"/><Relationship Id="rId1" Type="http://schemas.openxmlformats.org/officeDocument/2006/relationships/slideMaster" Target="../slideMasters/slideMaster1.xml"/><Relationship Id="rId4" Type="http://schemas.openxmlformats.org/officeDocument/2006/relationships/hyperlink" Target="mailto:ask@dotcominfoway.com"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tcominfoway.com/" TargetMode="External"/><Relationship Id="rId1" Type="http://schemas.openxmlformats.org/officeDocument/2006/relationships/slideMaster" Target="../slideMasters/slideMaster1.xml"/><Relationship Id="rId4" Type="http://schemas.openxmlformats.org/officeDocument/2006/relationships/hyperlink" Target="mailto:ask@dotcominfoway.com" TargetMode="Externa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otcominfoway.com/" TargetMode="External"/><Relationship Id="rId1" Type="http://schemas.openxmlformats.org/officeDocument/2006/relationships/slideMaster" Target="../slideMasters/slideMaster1.xml"/><Relationship Id="rId4" Type="http://schemas.openxmlformats.org/officeDocument/2006/relationships/hyperlink" Target="mailto:ask@dotcominfoway.com"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entagon 1"/>
          <p:cNvSpPr/>
          <p:nvPr userDrawn="1"/>
        </p:nvSpPr>
        <p:spPr>
          <a:xfrm rot="10800000">
            <a:off x="7543800" y="5824340"/>
            <a:ext cx="1600200" cy="990600"/>
          </a:xfrm>
          <a:prstGeom prst="homePlate">
            <a:avLst/>
          </a:prstGeom>
          <a:solidFill>
            <a:srgbClr val="274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6248400"/>
            <a:ext cx="9144000" cy="609600"/>
          </a:xfrm>
          <a:prstGeom prst="rect">
            <a:avLst/>
          </a:prstGeom>
          <a:solidFill>
            <a:srgbClr val="274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hlinkClick r:id="rId2"/>
          </p:cNvPr>
          <p:cNvSpPr/>
          <p:nvPr userDrawn="1"/>
        </p:nvSpPr>
        <p:spPr>
          <a:xfrm>
            <a:off x="7239000" y="6428601"/>
            <a:ext cx="1812804" cy="276999"/>
          </a:xfrm>
          <a:prstGeom prst="rect">
            <a:avLst/>
          </a:prstGeom>
        </p:spPr>
        <p:txBody>
          <a:bodyPr wrap="none">
            <a:spAutoFit/>
          </a:bodyPr>
          <a:lstStyle/>
          <a:p>
            <a:r>
              <a:rPr lang="en-US" sz="1200" dirty="0" smtClean="0">
                <a:solidFill>
                  <a:schemeClr val="bg1"/>
                </a:solidFill>
                <a:hlinkClick r:id="rId2"/>
              </a:rPr>
              <a:t>www.dotcominfoway.com</a:t>
            </a:r>
            <a:endParaRPr lang="en-US" sz="1200" dirty="0">
              <a:solidFill>
                <a:schemeClr val="bg1"/>
              </a:solidFill>
            </a:endParaRPr>
          </a:p>
        </p:txBody>
      </p:sp>
      <p:pic>
        <p:nvPicPr>
          <p:cNvPr id="5" name="Picture 2" descr="C:\Users\rajkumars\Desktop\dci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12378" y="6019800"/>
            <a:ext cx="826822" cy="45099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hlinkClick r:id="rId2"/>
          </p:cNvPr>
          <p:cNvSpPr/>
          <p:nvPr userDrawn="1"/>
        </p:nvSpPr>
        <p:spPr>
          <a:xfrm>
            <a:off x="304800" y="6447651"/>
            <a:ext cx="2087431" cy="261610"/>
          </a:xfrm>
          <a:prstGeom prst="rect">
            <a:avLst/>
          </a:prstGeom>
        </p:spPr>
        <p:txBody>
          <a:bodyPr wrap="none">
            <a:spAutoFit/>
          </a:bodyPr>
          <a:lstStyle/>
          <a:p>
            <a:r>
              <a:rPr lang="en-US" sz="1100" b="0" i="0" kern="1200" dirty="0" smtClean="0">
                <a:solidFill>
                  <a:schemeClr val="bg1"/>
                </a:solidFill>
                <a:effectLst/>
                <a:latin typeface="+mn-lt"/>
                <a:ea typeface="+mn-ea"/>
                <a:cs typeface="+mn-cs"/>
              </a:rPr>
              <a:t>Email : </a:t>
            </a:r>
            <a:r>
              <a:rPr lang="en-US" sz="1100" b="0" i="0" kern="1200" dirty="0" smtClean="0">
                <a:solidFill>
                  <a:schemeClr val="bg1"/>
                </a:solidFill>
                <a:effectLst/>
                <a:latin typeface="+mn-lt"/>
                <a:ea typeface="+mn-ea"/>
                <a:cs typeface="+mn-cs"/>
                <a:hlinkClick r:id="rId4"/>
              </a:rPr>
              <a:t>ask@dotcominfoway.com</a:t>
            </a:r>
            <a:endParaRPr lang="en-US" sz="9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24" name="PlaceHolder 2"/>
          <p:cNvSpPr>
            <a:spLocks noGrp="1"/>
          </p:cNvSpPr>
          <p:nvPr>
            <p:ph type="body"/>
          </p:nvPr>
        </p:nvSpPr>
        <p:spPr>
          <a:xfrm>
            <a:off x="457200" y="1604520"/>
            <a:ext cx="8229240" cy="1896840"/>
          </a:xfrm>
          <a:prstGeom prst="rect">
            <a:avLst/>
          </a:prstGeom>
        </p:spPr>
        <p:txBody>
          <a:bodyPr lIns="0" tIns="28080" rIns="0" bIns="0"/>
          <a:lstStyle/>
          <a:p>
            <a:endParaRPr/>
          </a:p>
        </p:txBody>
      </p:sp>
      <p:sp>
        <p:nvSpPr>
          <p:cNvPr id="25" name="PlaceHolder 3"/>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27"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28"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29"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
        <p:nvSpPr>
          <p:cNvPr id="30" name="PlaceHolder 5"/>
          <p:cNvSpPr>
            <a:spLocks noGrp="1"/>
          </p:cNvSpPr>
          <p:nvPr>
            <p:ph type="body"/>
          </p:nvPr>
        </p:nvSpPr>
        <p:spPr>
          <a:xfrm>
            <a:off x="457200" y="3682080"/>
            <a:ext cx="4015800" cy="1896840"/>
          </a:xfrm>
          <a:prstGeom prst="rect">
            <a:avLst/>
          </a:prstGeom>
        </p:spPr>
        <p:txBody>
          <a:bodyPr lIns="0" tIns="2808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32"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
        <p:nvSpPr>
          <p:cNvPr id="33" name="PlaceHolder 3"/>
          <p:cNvSpPr>
            <a:spLocks noGrp="1"/>
          </p:cNvSpPr>
          <p:nvPr>
            <p:ph type="body"/>
          </p:nvPr>
        </p:nvSpPr>
        <p:spPr>
          <a:xfrm>
            <a:off x="457200" y="1604520"/>
            <a:ext cx="8229240" cy="3976920"/>
          </a:xfrm>
          <a:prstGeom prst="rect">
            <a:avLst/>
          </a:prstGeom>
        </p:spPr>
        <p:txBody>
          <a:bodyPr lIns="0" tIns="28080" rIns="0" bIns="0"/>
          <a:lstStyle/>
          <a:p>
            <a:endParaRPr/>
          </a:p>
        </p:txBody>
      </p:sp>
      <p:pic>
        <p:nvPicPr>
          <p:cNvPr id="34" name="Picture 33"/>
          <p:cNvPicPr/>
          <p:nvPr/>
        </p:nvPicPr>
        <p:blipFill>
          <a:blip r:embed="rId2"/>
          <a:stretch>
            <a:fillRect/>
          </a:stretch>
        </p:blipFill>
        <p:spPr>
          <a:xfrm>
            <a:off x="2078280" y="1604160"/>
            <a:ext cx="4986720" cy="3976920"/>
          </a:xfrm>
          <a:prstGeom prst="rect">
            <a:avLst/>
          </a:prstGeom>
          <a:ln>
            <a:noFill/>
          </a:ln>
        </p:spPr>
      </p:pic>
      <p:pic>
        <p:nvPicPr>
          <p:cNvPr id="35" name="Picture 34"/>
          <p:cNvPicPr/>
          <p:nvPr/>
        </p:nvPicPr>
        <p:blipFill>
          <a:blip r:embed="rId2"/>
          <a:stretch>
            <a:fillRect/>
          </a:stretch>
        </p:blipFill>
        <p:spPr>
          <a:xfrm>
            <a:off x="2078280" y="1604160"/>
            <a:ext cx="4986720" cy="39769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44" name="PlaceHolder 3"/>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24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49" name="PlaceHolder 3"/>
          <p:cNvSpPr>
            <a:spLocks noGrp="1"/>
          </p:cNvSpPr>
          <p:nvPr>
            <p:ph type="body"/>
          </p:nvPr>
        </p:nvSpPr>
        <p:spPr>
          <a:xfrm>
            <a:off x="457200" y="3682080"/>
            <a:ext cx="4015800" cy="1896840"/>
          </a:xfrm>
          <a:prstGeom prst="rect">
            <a:avLst/>
          </a:prstGeom>
        </p:spPr>
        <p:txBody>
          <a:bodyPr lIns="0" tIns="28080" rIns="0" bIns="0"/>
          <a:lstStyle/>
          <a:p>
            <a:endParaRPr/>
          </a:p>
        </p:txBody>
      </p:sp>
      <p:sp>
        <p:nvSpPr>
          <p:cNvPr id="50" name="PlaceHolder 4"/>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
        <p:nvSpPr>
          <p:cNvPr id="4" name="Pentagon 3"/>
          <p:cNvSpPr/>
          <p:nvPr userDrawn="1"/>
        </p:nvSpPr>
        <p:spPr>
          <a:xfrm rot="10800000">
            <a:off x="7543800" y="5824340"/>
            <a:ext cx="1600200" cy="990600"/>
          </a:xfrm>
          <a:prstGeom prst="homePlate">
            <a:avLst/>
          </a:prstGeom>
          <a:solidFill>
            <a:srgbClr val="274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6248400"/>
            <a:ext cx="9144000" cy="609600"/>
          </a:xfrm>
          <a:prstGeom prst="rect">
            <a:avLst/>
          </a:prstGeom>
          <a:solidFill>
            <a:srgbClr val="274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hlinkClick r:id="rId2"/>
          </p:cNvPr>
          <p:cNvSpPr/>
          <p:nvPr userDrawn="1"/>
        </p:nvSpPr>
        <p:spPr>
          <a:xfrm>
            <a:off x="7239000" y="6428601"/>
            <a:ext cx="1812804" cy="276999"/>
          </a:xfrm>
          <a:prstGeom prst="rect">
            <a:avLst/>
          </a:prstGeom>
        </p:spPr>
        <p:txBody>
          <a:bodyPr wrap="none">
            <a:spAutoFit/>
          </a:bodyPr>
          <a:lstStyle/>
          <a:p>
            <a:r>
              <a:rPr lang="en-US" sz="1200" dirty="0" smtClean="0">
                <a:solidFill>
                  <a:schemeClr val="bg1"/>
                </a:solidFill>
                <a:hlinkClick r:id="rId2"/>
              </a:rPr>
              <a:t>www.dotcominfoway.com</a:t>
            </a:r>
            <a:endParaRPr lang="en-US" sz="1200" dirty="0">
              <a:solidFill>
                <a:schemeClr val="bg1"/>
              </a:solidFill>
            </a:endParaRPr>
          </a:p>
        </p:txBody>
      </p:sp>
      <p:pic>
        <p:nvPicPr>
          <p:cNvPr id="7" name="Picture 2" descr="C:\Users\rajkumars\Desktop\dci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12378" y="6019800"/>
            <a:ext cx="826822" cy="4509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2"/>
          </p:cNvPr>
          <p:cNvSpPr/>
          <p:nvPr userDrawn="1"/>
        </p:nvSpPr>
        <p:spPr>
          <a:xfrm>
            <a:off x="304800" y="6447651"/>
            <a:ext cx="2087431" cy="261610"/>
          </a:xfrm>
          <a:prstGeom prst="rect">
            <a:avLst/>
          </a:prstGeom>
        </p:spPr>
        <p:txBody>
          <a:bodyPr wrap="none">
            <a:spAutoFit/>
          </a:bodyPr>
          <a:lstStyle/>
          <a:p>
            <a:r>
              <a:rPr lang="en-US" sz="1100" b="0" i="0" kern="1200" dirty="0" smtClean="0">
                <a:solidFill>
                  <a:schemeClr val="bg1"/>
                </a:solidFill>
                <a:effectLst/>
                <a:latin typeface="+mn-lt"/>
                <a:ea typeface="+mn-ea"/>
                <a:cs typeface="+mn-cs"/>
              </a:rPr>
              <a:t>Email : </a:t>
            </a:r>
            <a:r>
              <a:rPr lang="en-US" sz="1100" b="0" i="0" kern="1200" dirty="0" smtClean="0">
                <a:solidFill>
                  <a:schemeClr val="bg1"/>
                </a:solidFill>
                <a:effectLst/>
                <a:latin typeface="+mn-lt"/>
                <a:ea typeface="+mn-ea"/>
                <a:cs typeface="+mn-cs"/>
                <a:hlinkClick r:id="rId4"/>
              </a:rPr>
              <a:t>ask@dotcominfoway.com</a:t>
            </a:r>
            <a:endParaRPr lang="en-US" sz="900" dirty="0">
              <a:solidFill>
                <a:schemeClr val="bg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53"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54"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57"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58" name="PlaceHolder 4"/>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457200" y="1604520"/>
            <a:ext cx="8229240" cy="1896840"/>
          </a:xfrm>
          <a:prstGeom prst="rect">
            <a:avLst/>
          </a:prstGeom>
        </p:spPr>
        <p:txBody>
          <a:bodyPr lIns="0" tIns="28080" rIns="0" bIns="0"/>
          <a:lstStyle/>
          <a:p>
            <a:endParaRPr/>
          </a:p>
        </p:txBody>
      </p:sp>
      <p:sp>
        <p:nvSpPr>
          <p:cNvPr id="61" name="PlaceHolder 3"/>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64"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65"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
        <p:nvSpPr>
          <p:cNvPr id="66" name="PlaceHolder 5"/>
          <p:cNvSpPr>
            <a:spLocks noGrp="1"/>
          </p:cNvSpPr>
          <p:nvPr>
            <p:ph type="body"/>
          </p:nvPr>
        </p:nvSpPr>
        <p:spPr>
          <a:xfrm>
            <a:off x="457200" y="3682080"/>
            <a:ext cx="4015800" cy="1896840"/>
          </a:xfrm>
          <a:prstGeom prst="rect">
            <a:avLst/>
          </a:prstGeom>
        </p:spPr>
        <p:txBody>
          <a:bodyPr lIns="0" tIns="2808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
        <p:nvSpPr>
          <p:cNvPr id="69" name="PlaceHolder 3"/>
          <p:cNvSpPr>
            <a:spLocks noGrp="1"/>
          </p:cNvSpPr>
          <p:nvPr>
            <p:ph type="body"/>
          </p:nvPr>
        </p:nvSpPr>
        <p:spPr>
          <a:xfrm>
            <a:off x="457200" y="1604520"/>
            <a:ext cx="8229240" cy="3976920"/>
          </a:xfrm>
          <a:prstGeom prst="rect">
            <a:avLst/>
          </a:prstGeom>
        </p:spPr>
        <p:txBody>
          <a:bodyPr lIns="0" tIns="28080" rIns="0" bIns="0"/>
          <a:lstStyle/>
          <a:p>
            <a:endParaRPr/>
          </a:p>
        </p:txBody>
      </p:sp>
      <p:pic>
        <p:nvPicPr>
          <p:cNvPr id="70" name="Picture 69"/>
          <p:cNvPicPr/>
          <p:nvPr/>
        </p:nvPicPr>
        <p:blipFill>
          <a:blip r:embed="rId2"/>
          <a:stretch>
            <a:fillRect/>
          </a:stretch>
        </p:blipFill>
        <p:spPr>
          <a:xfrm>
            <a:off x="2078280" y="1604160"/>
            <a:ext cx="4986720" cy="3976920"/>
          </a:xfrm>
          <a:prstGeom prst="rect">
            <a:avLst/>
          </a:prstGeom>
          <a:ln>
            <a:noFill/>
          </a:ln>
        </p:spPr>
      </p:pic>
      <p:pic>
        <p:nvPicPr>
          <p:cNvPr id="71" name="Picture 70"/>
          <p:cNvPicPr/>
          <p:nvPr/>
        </p:nvPicPr>
        <p:blipFill>
          <a:blip r:embed="rId2"/>
          <a:stretch>
            <a:fillRect/>
          </a:stretch>
        </p:blipFill>
        <p:spPr>
          <a:xfrm>
            <a:off x="2078280" y="1604160"/>
            <a:ext cx="4986720" cy="39769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7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78"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80"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81" name="PlaceHolder 3"/>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5"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
        <p:nvSpPr>
          <p:cNvPr id="6" name="Pentagon 5"/>
          <p:cNvSpPr/>
          <p:nvPr userDrawn="1"/>
        </p:nvSpPr>
        <p:spPr>
          <a:xfrm rot="10800000">
            <a:off x="7543800" y="5824340"/>
            <a:ext cx="1600200" cy="990600"/>
          </a:xfrm>
          <a:prstGeom prst="homePlate">
            <a:avLst/>
          </a:prstGeom>
          <a:solidFill>
            <a:srgbClr val="274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248400"/>
            <a:ext cx="9144000" cy="609600"/>
          </a:xfrm>
          <a:prstGeom prst="rect">
            <a:avLst/>
          </a:prstGeom>
          <a:solidFill>
            <a:srgbClr val="27477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hlinkClick r:id="rId2"/>
          </p:cNvPr>
          <p:cNvSpPr/>
          <p:nvPr userDrawn="1"/>
        </p:nvSpPr>
        <p:spPr>
          <a:xfrm>
            <a:off x="7239000" y="6428601"/>
            <a:ext cx="1812804" cy="276999"/>
          </a:xfrm>
          <a:prstGeom prst="rect">
            <a:avLst/>
          </a:prstGeom>
        </p:spPr>
        <p:txBody>
          <a:bodyPr wrap="none">
            <a:spAutoFit/>
          </a:bodyPr>
          <a:lstStyle/>
          <a:p>
            <a:r>
              <a:rPr lang="en-US" sz="1200" dirty="0" smtClean="0">
                <a:solidFill>
                  <a:schemeClr val="bg1"/>
                </a:solidFill>
                <a:hlinkClick r:id="rId2"/>
              </a:rPr>
              <a:t>www.dotcominfoway.com</a:t>
            </a:r>
            <a:endParaRPr lang="en-US" sz="1200" dirty="0">
              <a:solidFill>
                <a:schemeClr val="bg1"/>
              </a:solidFill>
            </a:endParaRPr>
          </a:p>
        </p:txBody>
      </p:sp>
      <p:pic>
        <p:nvPicPr>
          <p:cNvPr id="9" name="Picture 2" descr="C:\Users\rajkumars\Desktop\dci_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12378" y="6019800"/>
            <a:ext cx="826822" cy="45099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hlinkClick r:id="rId2"/>
          </p:cNvPr>
          <p:cNvSpPr/>
          <p:nvPr userDrawn="1"/>
        </p:nvSpPr>
        <p:spPr>
          <a:xfrm>
            <a:off x="304800" y="6447651"/>
            <a:ext cx="2087431" cy="261610"/>
          </a:xfrm>
          <a:prstGeom prst="rect">
            <a:avLst/>
          </a:prstGeom>
        </p:spPr>
        <p:txBody>
          <a:bodyPr wrap="none">
            <a:spAutoFit/>
          </a:bodyPr>
          <a:lstStyle/>
          <a:p>
            <a:r>
              <a:rPr lang="en-US" sz="1100" b="0" i="0" kern="1200" dirty="0" smtClean="0">
                <a:solidFill>
                  <a:schemeClr val="bg1"/>
                </a:solidFill>
                <a:effectLst/>
                <a:latin typeface="+mn-lt"/>
                <a:ea typeface="+mn-ea"/>
                <a:cs typeface="+mn-cs"/>
              </a:rPr>
              <a:t>Email : </a:t>
            </a:r>
            <a:r>
              <a:rPr lang="en-US" sz="1100" b="0" i="0" kern="1200" dirty="0" smtClean="0">
                <a:solidFill>
                  <a:schemeClr val="bg1"/>
                </a:solidFill>
                <a:effectLst/>
                <a:latin typeface="+mn-lt"/>
                <a:ea typeface="+mn-ea"/>
                <a:cs typeface="+mn-cs"/>
                <a:hlinkClick r:id="rId4"/>
              </a:rPr>
              <a:t>ask@dotcominfoway.com</a:t>
            </a:r>
            <a:endParaRPr lang="en-US" sz="900" dirty="0">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7324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85"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86" name="PlaceHolder 3"/>
          <p:cNvSpPr>
            <a:spLocks noGrp="1"/>
          </p:cNvSpPr>
          <p:nvPr>
            <p:ph type="body"/>
          </p:nvPr>
        </p:nvSpPr>
        <p:spPr>
          <a:xfrm>
            <a:off x="457200" y="3682080"/>
            <a:ext cx="4015800" cy="1896840"/>
          </a:xfrm>
          <a:prstGeom prst="rect">
            <a:avLst/>
          </a:prstGeom>
        </p:spPr>
        <p:txBody>
          <a:bodyPr lIns="0" tIns="28080" rIns="0" bIns="0"/>
          <a:lstStyle/>
          <a:p>
            <a:endParaRPr/>
          </a:p>
        </p:txBody>
      </p:sp>
      <p:sp>
        <p:nvSpPr>
          <p:cNvPr id="87" name="PlaceHolder 4"/>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89"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90"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91"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93"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94"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95" name="PlaceHolder 4"/>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97" name="PlaceHolder 2"/>
          <p:cNvSpPr>
            <a:spLocks noGrp="1"/>
          </p:cNvSpPr>
          <p:nvPr>
            <p:ph type="body"/>
          </p:nvPr>
        </p:nvSpPr>
        <p:spPr>
          <a:xfrm>
            <a:off x="457200" y="1604520"/>
            <a:ext cx="8229240" cy="1896840"/>
          </a:xfrm>
          <a:prstGeom prst="rect">
            <a:avLst/>
          </a:prstGeom>
        </p:spPr>
        <p:txBody>
          <a:bodyPr lIns="0" tIns="28080" rIns="0" bIns="0"/>
          <a:lstStyle/>
          <a:p>
            <a:endParaRPr/>
          </a:p>
        </p:txBody>
      </p:sp>
      <p:sp>
        <p:nvSpPr>
          <p:cNvPr id="98" name="PlaceHolder 3"/>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00"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101"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102"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
        <p:nvSpPr>
          <p:cNvPr id="103" name="PlaceHolder 5"/>
          <p:cNvSpPr>
            <a:spLocks noGrp="1"/>
          </p:cNvSpPr>
          <p:nvPr>
            <p:ph type="body"/>
          </p:nvPr>
        </p:nvSpPr>
        <p:spPr>
          <a:xfrm>
            <a:off x="457200" y="3682080"/>
            <a:ext cx="4015800" cy="1896840"/>
          </a:xfrm>
          <a:prstGeom prst="rect">
            <a:avLst/>
          </a:prstGeom>
        </p:spPr>
        <p:txBody>
          <a:bodyPr lIns="0" tIns="2808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05"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
        <p:nvSpPr>
          <p:cNvPr id="106" name="PlaceHolder 3"/>
          <p:cNvSpPr>
            <a:spLocks noGrp="1"/>
          </p:cNvSpPr>
          <p:nvPr>
            <p:ph type="body"/>
          </p:nvPr>
        </p:nvSpPr>
        <p:spPr>
          <a:xfrm>
            <a:off x="457200" y="1604520"/>
            <a:ext cx="8229240" cy="3976920"/>
          </a:xfrm>
          <a:prstGeom prst="rect">
            <a:avLst/>
          </a:prstGeom>
        </p:spPr>
        <p:txBody>
          <a:bodyPr lIns="0" tIns="28080" rIns="0" bIns="0"/>
          <a:lstStyle/>
          <a:p>
            <a:endParaRPr/>
          </a:p>
        </p:txBody>
      </p:sp>
      <p:pic>
        <p:nvPicPr>
          <p:cNvPr id="107" name="Picture 106"/>
          <p:cNvPicPr/>
          <p:nvPr/>
        </p:nvPicPr>
        <p:blipFill>
          <a:blip r:embed="rId2"/>
          <a:stretch>
            <a:fillRect/>
          </a:stretch>
        </p:blipFill>
        <p:spPr>
          <a:xfrm>
            <a:off x="2078280" y="1604160"/>
            <a:ext cx="4986720" cy="3976920"/>
          </a:xfrm>
          <a:prstGeom prst="rect">
            <a:avLst/>
          </a:prstGeom>
          <a:ln>
            <a:noFill/>
          </a:ln>
        </p:spPr>
      </p:pic>
      <p:pic>
        <p:nvPicPr>
          <p:cNvPr id="108" name="Picture 107"/>
          <p:cNvPicPr/>
          <p:nvPr/>
        </p:nvPicPr>
        <p:blipFill>
          <a:blip r:embed="rId2"/>
          <a:stretch>
            <a:fillRect/>
          </a:stretch>
        </p:blipFill>
        <p:spPr>
          <a:xfrm>
            <a:off x="2078280" y="1604160"/>
            <a:ext cx="4986720" cy="397692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1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17"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7"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8" name="PlaceHolder 3"/>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19"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120" name="PlaceHolder 3"/>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2" name="PlaceHolder 1"/>
          <p:cNvSpPr>
            <a:spLocks noGrp="1"/>
          </p:cNvSpPr>
          <p:nvPr>
            <p:ph type="subTitle"/>
          </p:nvPr>
        </p:nvSpPr>
        <p:spPr>
          <a:xfrm>
            <a:off x="457200" y="27324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125" name="PlaceHolder 3"/>
          <p:cNvSpPr>
            <a:spLocks noGrp="1"/>
          </p:cNvSpPr>
          <p:nvPr>
            <p:ph type="body"/>
          </p:nvPr>
        </p:nvSpPr>
        <p:spPr>
          <a:xfrm>
            <a:off x="457200" y="3682080"/>
            <a:ext cx="4015800" cy="1896840"/>
          </a:xfrm>
          <a:prstGeom prst="rect">
            <a:avLst/>
          </a:prstGeom>
        </p:spPr>
        <p:txBody>
          <a:bodyPr lIns="0" tIns="28080" rIns="0" bIns="0"/>
          <a:lstStyle/>
          <a:p>
            <a:endParaRPr/>
          </a:p>
        </p:txBody>
      </p:sp>
      <p:sp>
        <p:nvSpPr>
          <p:cNvPr id="126" name="PlaceHolder 4"/>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129"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130"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133"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134" name="PlaceHolder 4"/>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36" name="PlaceHolder 2"/>
          <p:cNvSpPr>
            <a:spLocks noGrp="1"/>
          </p:cNvSpPr>
          <p:nvPr>
            <p:ph type="body"/>
          </p:nvPr>
        </p:nvSpPr>
        <p:spPr>
          <a:xfrm>
            <a:off x="457200" y="1604520"/>
            <a:ext cx="8229240" cy="1896840"/>
          </a:xfrm>
          <a:prstGeom prst="rect">
            <a:avLst/>
          </a:prstGeom>
        </p:spPr>
        <p:txBody>
          <a:bodyPr lIns="0" tIns="28080" rIns="0" bIns="0"/>
          <a:lstStyle/>
          <a:p>
            <a:endParaRPr/>
          </a:p>
        </p:txBody>
      </p:sp>
      <p:sp>
        <p:nvSpPr>
          <p:cNvPr id="137" name="PlaceHolder 3"/>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39"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140"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141"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
        <p:nvSpPr>
          <p:cNvPr id="142" name="PlaceHolder 5"/>
          <p:cNvSpPr>
            <a:spLocks noGrp="1"/>
          </p:cNvSpPr>
          <p:nvPr>
            <p:ph type="body"/>
          </p:nvPr>
        </p:nvSpPr>
        <p:spPr>
          <a:xfrm>
            <a:off x="457200" y="3682080"/>
            <a:ext cx="4015800" cy="1896840"/>
          </a:xfrm>
          <a:prstGeom prst="rect">
            <a:avLst/>
          </a:prstGeom>
        </p:spPr>
        <p:txBody>
          <a:bodyPr lIns="0" tIns="2808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44" name="PlaceHolder 2"/>
          <p:cNvSpPr>
            <a:spLocks noGrp="1"/>
          </p:cNvSpPr>
          <p:nvPr>
            <p:ph type="body"/>
          </p:nvPr>
        </p:nvSpPr>
        <p:spPr>
          <a:xfrm>
            <a:off x="457200" y="1604520"/>
            <a:ext cx="8229240" cy="3976920"/>
          </a:xfrm>
          <a:prstGeom prst="rect">
            <a:avLst/>
          </a:prstGeom>
        </p:spPr>
        <p:txBody>
          <a:bodyPr lIns="0" tIns="28080" rIns="0" bIns="0"/>
          <a:lstStyle/>
          <a:p>
            <a:endParaRPr/>
          </a:p>
        </p:txBody>
      </p:sp>
      <p:sp>
        <p:nvSpPr>
          <p:cNvPr id="145" name="PlaceHolder 3"/>
          <p:cNvSpPr>
            <a:spLocks noGrp="1"/>
          </p:cNvSpPr>
          <p:nvPr>
            <p:ph type="body"/>
          </p:nvPr>
        </p:nvSpPr>
        <p:spPr>
          <a:xfrm>
            <a:off x="457200" y="1604520"/>
            <a:ext cx="8229240" cy="3976920"/>
          </a:xfrm>
          <a:prstGeom prst="rect">
            <a:avLst/>
          </a:prstGeom>
        </p:spPr>
        <p:txBody>
          <a:bodyPr lIns="0" tIns="28080" rIns="0" bIns="0"/>
          <a:lstStyle/>
          <a:p>
            <a:endParaRPr/>
          </a:p>
        </p:txBody>
      </p:sp>
      <p:pic>
        <p:nvPicPr>
          <p:cNvPr id="146" name="Picture 145"/>
          <p:cNvPicPr/>
          <p:nvPr/>
        </p:nvPicPr>
        <p:blipFill>
          <a:blip r:embed="rId2"/>
          <a:stretch>
            <a:fillRect/>
          </a:stretch>
        </p:blipFill>
        <p:spPr>
          <a:xfrm>
            <a:off x="2078280" y="1604160"/>
            <a:ext cx="4986720" cy="3976920"/>
          </a:xfrm>
          <a:prstGeom prst="rect">
            <a:avLst/>
          </a:prstGeom>
          <a:ln>
            <a:noFill/>
          </a:ln>
        </p:spPr>
      </p:pic>
      <p:pic>
        <p:nvPicPr>
          <p:cNvPr id="147" name="Picture 146"/>
          <p:cNvPicPr/>
          <p:nvPr/>
        </p:nvPicPr>
        <p:blipFill>
          <a:blip r:embed="rId2"/>
          <a:stretch>
            <a:fillRect/>
          </a:stretch>
        </p:blipFill>
        <p:spPr>
          <a:xfrm>
            <a:off x="2078280" y="1604160"/>
            <a:ext cx="4986720" cy="397692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240"/>
            <a:ext cx="8229240" cy="530820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2"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13" name="PlaceHolder 3"/>
          <p:cNvSpPr>
            <a:spLocks noGrp="1"/>
          </p:cNvSpPr>
          <p:nvPr>
            <p:ph type="body"/>
          </p:nvPr>
        </p:nvSpPr>
        <p:spPr>
          <a:xfrm>
            <a:off x="457200" y="3682080"/>
            <a:ext cx="4015800" cy="1896840"/>
          </a:xfrm>
          <a:prstGeom prst="rect">
            <a:avLst/>
          </a:prstGeom>
        </p:spPr>
        <p:txBody>
          <a:bodyPr lIns="0" tIns="28080" rIns="0" bIns="0"/>
          <a:lstStyle/>
          <a:p>
            <a:endParaRPr/>
          </a:p>
        </p:txBody>
      </p:sp>
      <p:sp>
        <p:nvSpPr>
          <p:cNvPr id="14" name="PlaceHolder 4"/>
          <p:cNvSpPr>
            <a:spLocks noGrp="1"/>
          </p:cNvSpPr>
          <p:nvPr>
            <p:ph type="body"/>
          </p:nvPr>
        </p:nvSpPr>
        <p:spPr>
          <a:xfrm>
            <a:off x="4674240" y="1604520"/>
            <a:ext cx="4015800" cy="3976920"/>
          </a:xfrm>
          <a:prstGeom prst="rect">
            <a:avLst/>
          </a:prstGeom>
        </p:spPr>
        <p:txBody>
          <a:bodyPr lIns="0" tIns="2808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16" name="PlaceHolder 2"/>
          <p:cNvSpPr>
            <a:spLocks noGrp="1"/>
          </p:cNvSpPr>
          <p:nvPr>
            <p:ph type="body"/>
          </p:nvPr>
        </p:nvSpPr>
        <p:spPr>
          <a:xfrm>
            <a:off x="457200" y="1604520"/>
            <a:ext cx="4015800" cy="3976920"/>
          </a:xfrm>
          <a:prstGeom prst="rect">
            <a:avLst/>
          </a:prstGeom>
        </p:spPr>
        <p:txBody>
          <a:bodyPr lIns="0" tIns="28080" rIns="0" bIns="0"/>
          <a:lstStyle/>
          <a:p>
            <a:endParaRPr/>
          </a:p>
        </p:txBody>
      </p:sp>
      <p:sp>
        <p:nvSpPr>
          <p:cNvPr id="17"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18" name="PlaceHolder 4"/>
          <p:cNvSpPr>
            <a:spLocks noGrp="1"/>
          </p:cNvSpPr>
          <p:nvPr>
            <p:ph type="body"/>
          </p:nvPr>
        </p:nvSpPr>
        <p:spPr>
          <a:xfrm>
            <a:off x="4674240" y="3682080"/>
            <a:ext cx="4015800" cy="1896840"/>
          </a:xfrm>
          <a:prstGeom prst="rect">
            <a:avLst/>
          </a:prstGeom>
        </p:spPr>
        <p:txBody>
          <a:bodyPr lIns="0" tIns="2808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240"/>
            <a:ext cx="8229240" cy="1145160"/>
          </a:xfrm>
          <a:prstGeom prst="rect">
            <a:avLst/>
          </a:prstGeom>
        </p:spPr>
        <p:txBody>
          <a:bodyPr lIns="0" tIns="0" rIns="0" bIns="0" anchor="ctr"/>
          <a:lstStyle/>
          <a:p>
            <a:pPr algn="ctr"/>
            <a:endParaRPr/>
          </a:p>
        </p:txBody>
      </p:sp>
      <p:sp>
        <p:nvSpPr>
          <p:cNvPr id="20" name="PlaceHolder 2"/>
          <p:cNvSpPr>
            <a:spLocks noGrp="1"/>
          </p:cNvSpPr>
          <p:nvPr>
            <p:ph type="body"/>
          </p:nvPr>
        </p:nvSpPr>
        <p:spPr>
          <a:xfrm>
            <a:off x="457200" y="1604520"/>
            <a:ext cx="4015800" cy="1896840"/>
          </a:xfrm>
          <a:prstGeom prst="rect">
            <a:avLst/>
          </a:prstGeom>
        </p:spPr>
        <p:txBody>
          <a:bodyPr lIns="0" tIns="28080" rIns="0" bIns="0"/>
          <a:lstStyle/>
          <a:p>
            <a:endParaRPr/>
          </a:p>
        </p:txBody>
      </p:sp>
      <p:sp>
        <p:nvSpPr>
          <p:cNvPr id="21" name="PlaceHolder 3"/>
          <p:cNvSpPr>
            <a:spLocks noGrp="1"/>
          </p:cNvSpPr>
          <p:nvPr>
            <p:ph type="body"/>
          </p:nvPr>
        </p:nvSpPr>
        <p:spPr>
          <a:xfrm>
            <a:off x="4674240" y="1604520"/>
            <a:ext cx="4015800" cy="1896840"/>
          </a:xfrm>
          <a:prstGeom prst="rect">
            <a:avLst/>
          </a:prstGeom>
        </p:spPr>
        <p:txBody>
          <a:bodyPr lIns="0" tIns="28080" rIns="0" bIns="0"/>
          <a:lstStyle/>
          <a:p>
            <a:endParaRPr/>
          </a:p>
        </p:txBody>
      </p:sp>
      <p:sp>
        <p:nvSpPr>
          <p:cNvPr id="22" name="PlaceHolder 4"/>
          <p:cNvSpPr>
            <a:spLocks noGrp="1"/>
          </p:cNvSpPr>
          <p:nvPr>
            <p:ph type="body"/>
          </p:nvPr>
        </p:nvSpPr>
        <p:spPr>
          <a:xfrm>
            <a:off x="457200" y="3682080"/>
            <a:ext cx="8229240" cy="1896840"/>
          </a:xfrm>
          <a:prstGeom prst="rect">
            <a:avLst/>
          </a:prstGeom>
        </p:spPr>
        <p:txBody>
          <a:bodyPr lIns="0" tIns="2808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mailto:ask@dotcominfoway.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dotcominfoway.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hyperlink" Target="mailto:ask@dotcominfoway.com" TargetMode="Externa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www.dotcominfoway.com/"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hyperlink" Target="mailto:ask@dotcominfoway.com" TargetMode="Externa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www.dotcominfoway.com/"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hyperlink" Target="mailto:ask@dotcominfoway.com" TargetMode="Externa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1.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hyperlink" Target="http://www.dotcominfoway.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48FAA"/>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240"/>
            <a:ext cx="8228880" cy="1144800"/>
          </a:xfrm>
          <a:prstGeom prst="rect">
            <a:avLst/>
          </a:prstGeom>
        </p:spPr>
        <p:txBody>
          <a:bodyPr lIns="0" tIns="0" rIns="0" bIns="0" anchor="ctr"/>
          <a:lstStyle/>
          <a:p>
            <a:r>
              <a:rPr lang="en-IN">
                <a:latin typeface="Arial"/>
              </a:rPr>
              <a:t>Click to edit the title text format</a:t>
            </a:r>
            <a:endParaRPr/>
          </a:p>
        </p:txBody>
      </p:sp>
      <p:sp>
        <p:nvSpPr>
          <p:cNvPr id="3" name="PlaceHolder 2"/>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IN" sz="3200">
                <a:latin typeface="Arial"/>
              </a:rPr>
              <a:t>Click to edit the outline text format</a:t>
            </a:r>
            <a:endParaRPr/>
          </a:p>
          <a:p>
            <a:pPr lvl="1">
              <a:buSzPct val="75000"/>
              <a:buFont typeface="StarSymbol"/>
              <a:buChar char=""/>
            </a:pPr>
            <a:r>
              <a:rPr lang="en-IN" sz="2800">
                <a:latin typeface="Arial"/>
              </a:rPr>
              <a:t>Second Outline Level</a:t>
            </a:r>
            <a:endParaRPr/>
          </a:p>
          <a:p>
            <a:pPr lvl="2">
              <a:buSzPct val="45000"/>
              <a:buFont typeface="StarSymbol"/>
              <a:buChar char=""/>
            </a:pPr>
            <a:r>
              <a:rPr lang="en-IN" sz="2400">
                <a:latin typeface="Arial"/>
              </a:rPr>
              <a:t>Third Outline Level</a:t>
            </a:r>
            <a:endParaRPr/>
          </a:p>
          <a:p>
            <a:pPr lvl="3">
              <a:buSzPct val="75000"/>
              <a:buFont typeface="StarSymbol"/>
              <a:buChar char=""/>
            </a:pPr>
            <a:r>
              <a:rPr lang="en-IN" sz="2000">
                <a:latin typeface="Arial"/>
              </a:rPr>
              <a:t>Fourth Outline Level</a:t>
            </a:r>
            <a:endParaRPr/>
          </a:p>
          <a:p>
            <a:pPr lvl="4">
              <a:buSzPct val="45000"/>
              <a:buFont typeface="StarSymbol"/>
              <a:buChar char=""/>
            </a:pPr>
            <a:r>
              <a:rPr lang="en-IN" sz="2000">
                <a:latin typeface="Arial"/>
              </a:rPr>
              <a:t>Fifth Outline Level</a:t>
            </a:r>
            <a:endParaRPr/>
          </a:p>
          <a:p>
            <a:pPr lvl="5">
              <a:buSzPct val="45000"/>
              <a:buFont typeface="StarSymbol"/>
              <a:buChar char=""/>
            </a:pPr>
            <a:r>
              <a:rPr lang="en-IN" sz="2000">
                <a:latin typeface="Arial"/>
              </a:rPr>
              <a:t>Sixth Outline Level</a:t>
            </a:r>
            <a:endParaRPr/>
          </a:p>
          <a:p>
            <a:pPr lvl="6">
              <a:buSzPct val="45000"/>
              <a:buFont typeface="StarSymbol"/>
              <a:buChar char=""/>
            </a:pPr>
            <a:r>
              <a:rPr lang="en-IN" sz="2000">
                <a:latin typeface="Arial"/>
              </a:rPr>
              <a:t>Seventh Outline Level</a:t>
            </a:r>
            <a:endParaRPr/>
          </a:p>
        </p:txBody>
      </p:sp>
      <p:sp>
        <p:nvSpPr>
          <p:cNvPr id="9" name="Pentagon 8"/>
          <p:cNvSpPr/>
          <p:nvPr userDrawn="1"/>
        </p:nvSpPr>
        <p:spPr>
          <a:xfrm rot="10800000">
            <a:off x="7543800" y="5824340"/>
            <a:ext cx="1600200" cy="990600"/>
          </a:xfrm>
          <a:prstGeom prst="homePlate">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248400"/>
            <a:ext cx="9144000" cy="609600"/>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4"/>
          </p:cNvPr>
          <p:cNvSpPr/>
          <p:nvPr userDrawn="1"/>
        </p:nvSpPr>
        <p:spPr>
          <a:xfrm>
            <a:off x="7239000" y="6428601"/>
            <a:ext cx="1697901" cy="261610"/>
          </a:xfrm>
          <a:prstGeom prst="rect">
            <a:avLst/>
          </a:prstGeom>
        </p:spPr>
        <p:txBody>
          <a:bodyPr wrap="none">
            <a:spAutoFit/>
          </a:bodyPr>
          <a:lstStyle/>
          <a:p>
            <a:r>
              <a:rPr lang="en-US" sz="1100" dirty="0" smtClean="0">
                <a:solidFill>
                  <a:schemeClr val="bg1"/>
                </a:solidFill>
                <a:latin typeface="Calibri" panose="020F0502020204030204" pitchFamily="34" charset="0"/>
                <a:hlinkClick r:id="rId14"/>
              </a:rPr>
              <a:t>www.dotcominfoway.com</a:t>
            </a:r>
            <a:endParaRPr lang="en-US" sz="1100" dirty="0">
              <a:solidFill>
                <a:schemeClr val="bg1"/>
              </a:solidFill>
              <a:latin typeface="Calibri" panose="020F0502020204030204" pitchFamily="34" charset="0"/>
            </a:endParaRPr>
          </a:p>
        </p:txBody>
      </p:sp>
      <p:pic>
        <p:nvPicPr>
          <p:cNvPr id="12" name="Picture 2" descr="C:\Users\rajkumars\Desktop\dci_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12378" y="6019800"/>
            <a:ext cx="826822" cy="45099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4"/>
          </p:cNvPr>
          <p:cNvSpPr/>
          <p:nvPr userDrawn="1"/>
        </p:nvSpPr>
        <p:spPr>
          <a:xfrm>
            <a:off x="304800" y="6447651"/>
            <a:ext cx="2087431" cy="261610"/>
          </a:xfrm>
          <a:prstGeom prst="rect">
            <a:avLst/>
          </a:prstGeom>
        </p:spPr>
        <p:txBody>
          <a:bodyPr wrap="none">
            <a:spAutoFit/>
          </a:bodyPr>
          <a:lstStyle/>
          <a:p>
            <a:r>
              <a:rPr lang="en-US" sz="1100" b="0" i="0" kern="1200" dirty="0" smtClean="0">
                <a:solidFill>
                  <a:schemeClr val="bg1"/>
                </a:solidFill>
                <a:effectLst/>
                <a:latin typeface="Calibri" panose="020F0502020204030204" pitchFamily="34" charset="0"/>
                <a:ea typeface="+mn-ea"/>
                <a:cs typeface="+mn-cs"/>
              </a:rPr>
              <a:t>Email : </a:t>
            </a:r>
            <a:r>
              <a:rPr lang="en-US" sz="1100" b="0" i="0" kern="1200" dirty="0" smtClean="0">
                <a:solidFill>
                  <a:schemeClr val="bg1"/>
                </a:solidFill>
                <a:effectLst/>
                <a:latin typeface="Calibri" panose="020F0502020204030204" pitchFamily="34" charset="0"/>
                <a:ea typeface="+mn-ea"/>
                <a:cs typeface="+mn-cs"/>
                <a:hlinkClick r:id="rId16"/>
              </a:rPr>
              <a:t>ask@dotcominfoway.com</a:t>
            </a:r>
            <a:endParaRPr lang="en-US" sz="9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48FAA"/>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en-IN" sz="4400">
                <a:latin typeface="Arial"/>
              </a:rPr>
              <a:t>Click to edit the title text format</a:t>
            </a:r>
            <a:endParaRPr/>
          </a:p>
        </p:txBody>
      </p:sp>
      <p:sp>
        <p:nvSpPr>
          <p:cNvPr id="37" name="PlaceHolder 2"/>
          <p:cNvSpPr>
            <a:spLocks noGrp="1"/>
          </p:cNvSpPr>
          <p:nvPr>
            <p:ph type="body"/>
          </p:nvPr>
        </p:nvSpPr>
        <p:spPr>
          <a:xfrm>
            <a:off x="457200" y="1604520"/>
            <a:ext cx="8229240" cy="3976920"/>
          </a:xfrm>
          <a:prstGeom prst="rect">
            <a:avLst/>
          </a:prstGeom>
        </p:spPr>
        <p:txBody>
          <a:bodyPr lIns="0" tIns="0" rIns="0" bIns="0"/>
          <a:lstStyle/>
          <a:p>
            <a:pPr>
              <a:buSzPct val="45000"/>
              <a:buFont typeface="StarSymbol"/>
              <a:buChar char=""/>
            </a:pPr>
            <a:r>
              <a:rPr lang="en-IN" sz="3200" dirty="0">
                <a:latin typeface="Arial"/>
              </a:rPr>
              <a:t>Click to edit the outline text format</a:t>
            </a:r>
            <a:endParaRPr dirty="0"/>
          </a:p>
          <a:p>
            <a:pPr lvl="1">
              <a:buSzPct val="75000"/>
              <a:buFont typeface="StarSymbol"/>
              <a:buChar char=""/>
            </a:pPr>
            <a:r>
              <a:rPr lang="en-IN" sz="2800" dirty="0">
                <a:latin typeface="Arial"/>
              </a:rPr>
              <a:t>Second Outline Level</a:t>
            </a:r>
            <a:endParaRPr dirty="0"/>
          </a:p>
          <a:p>
            <a:pPr lvl="2">
              <a:buSzPct val="45000"/>
              <a:buFont typeface="StarSymbol"/>
              <a:buChar char=""/>
            </a:pPr>
            <a:r>
              <a:rPr lang="en-IN" sz="2400" dirty="0">
                <a:latin typeface="Arial"/>
              </a:rPr>
              <a:t>Third Outline Level</a:t>
            </a:r>
            <a:endParaRPr dirty="0"/>
          </a:p>
          <a:p>
            <a:pPr lvl="3">
              <a:buSzPct val="75000"/>
              <a:buFont typeface="StarSymbol"/>
              <a:buChar char=""/>
            </a:pPr>
            <a:r>
              <a:rPr lang="en-IN" sz="2000" dirty="0">
                <a:latin typeface="Arial"/>
              </a:rPr>
              <a:t>Fourth Outline Level</a:t>
            </a:r>
            <a:endParaRPr dirty="0"/>
          </a:p>
          <a:p>
            <a:pPr lvl="4">
              <a:buSzPct val="45000"/>
              <a:buFont typeface="StarSymbol"/>
              <a:buChar char=""/>
            </a:pPr>
            <a:r>
              <a:rPr lang="en-IN" sz="2000" dirty="0">
                <a:latin typeface="Arial"/>
              </a:rPr>
              <a:t>Fifth Outline Level</a:t>
            </a:r>
            <a:endParaRPr dirty="0"/>
          </a:p>
          <a:p>
            <a:pPr lvl="5">
              <a:buSzPct val="45000"/>
              <a:buFont typeface="StarSymbol"/>
              <a:buChar char=""/>
            </a:pPr>
            <a:r>
              <a:rPr lang="en-IN" sz="2000" dirty="0">
                <a:latin typeface="Arial"/>
              </a:rPr>
              <a:t>Sixth Outline Level</a:t>
            </a:r>
            <a:endParaRPr dirty="0"/>
          </a:p>
          <a:p>
            <a:pPr lvl="6">
              <a:buSzPct val="45000"/>
              <a:buFont typeface="StarSymbol"/>
              <a:buChar char=""/>
            </a:pPr>
            <a:r>
              <a:rPr lang="en-IN" sz="2000" dirty="0">
                <a:latin typeface="Arial"/>
              </a:rPr>
              <a:t>Seventh Outline Level</a:t>
            </a:r>
            <a:endParaRPr dirty="0"/>
          </a:p>
        </p:txBody>
      </p:sp>
      <p:sp>
        <p:nvSpPr>
          <p:cNvPr id="9" name="Pentagon 8"/>
          <p:cNvSpPr/>
          <p:nvPr userDrawn="1"/>
        </p:nvSpPr>
        <p:spPr>
          <a:xfrm rot="10800000">
            <a:off x="7543800" y="5824340"/>
            <a:ext cx="1600200" cy="990600"/>
          </a:xfrm>
          <a:prstGeom prst="homePlate">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248400"/>
            <a:ext cx="9144000" cy="609600"/>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14"/>
          </p:cNvPr>
          <p:cNvSpPr/>
          <p:nvPr userDrawn="1"/>
        </p:nvSpPr>
        <p:spPr>
          <a:xfrm>
            <a:off x="7239000" y="6428601"/>
            <a:ext cx="1697901" cy="261610"/>
          </a:xfrm>
          <a:prstGeom prst="rect">
            <a:avLst/>
          </a:prstGeom>
        </p:spPr>
        <p:txBody>
          <a:bodyPr wrap="none">
            <a:spAutoFit/>
          </a:bodyPr>
          <a:lstStyle/>
          <a:p>
            <a:r>
              <a:rPr lang="en-US" sz="1100" dirty="0" smtClean="0">
                <a:solidFill>
                  <a:schemeClr val="bg1"/>
                </a:solidFill>
                <a:latin typeface="Calibri" panose="020F0502020204030204" pitchFamily="34" charset="0"/>
                <a:hlinkClick r:id="rId14"/>
              </a:rPr>
              <a:t>www.dotcominfoway.com</a:t>
            </a:r>
            <a:endParaRPr lang="en-US" sz="1100" dirty="0">
              <a:solidFill>
                <a:schemeClr val="bg1"/>
              </a:solidFill>
              <a:latin typeface="Calibri" panose="020F0502020204030204" pitchFamily="34" charset="0"/>
            </a:endParaRPr>
          </a:p>
        </p:txBody>
      </p:sp>
      <p:pic>
        <p:nvPicPr>
          <p:cNvPr id="12" name="Picture 2" descr="C:\Users\rajkumars\Desktop\dci_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12378" y="6019800"/>
            <a:ext cx="826822" cy="45099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hlinkClick r:id="rId14"/>
          </p:cNvPr>
          <p:cNvSpPr/>
          <p:nvPr userDrawn="1"/>
        </p:nvSpPr>
        <p:spPr>
          <a:xfrm>
            <a:off x="304800" y="6447651"/>
            <a:ext cx="2087431" cy="261610"/>
          </a:xfrm>
          <a:prstGeom prst="rect">
            <a:avLst/>
          </a:prstGeom>
        </p:spPr>
        <p:txBody>
          <a:bodyPr wrap="none">
            <a:spAutoFit/>
          </a:bodyPr>
          <a:lstStyle/>
          <a:p>
            <a:r>
              <a:rPr lang="en-US" sz="1100" b="0" i="0" kern="1200" dirty="0" smtClean="0">
                <a:solidFill>
                  <a:schemeClr val="bg1"/>
                </a:solidFill>
                <a:effectLst/>
                <a:latin typeface="Calibri" panose="020F0502020204030204" pitchFamily="34" charset="0"/>
                <a:ea typeface="+mn-ea"/>
                <a:cs typeface="+mn-cs"/>
              </a:rPr>
              <a:t>Email : </a:t>
            </a:r>
            <a:r>
              <a:rPr lang="en-US" sz="1100" b="0" i="0" kern="1200" dirty="0" smtClean="0">
                <a:solidFill>
                  <a:schemeClr val="bg1"/>
                </a:solidFill>
                <a:effectLst/>
                <a:latin typeface="Calibri" panose="020F0502020204030204" pitchFamily="34" charset="0"/>
                <a:ea typeface="+mn-ea"/>
                <a:cs typeface="+mn-cs"/>
                <a:hlinkClick r:id="rId16"/>
              </a:rPr>
              <a:t>ask@dotcominfoway.com</a:t>
            </a:r>
            <a:endParaRPr lang="en-US" sz="9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48FAA"/>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240"/>
            <a:ext cx="8228880" cy="1144800"/>
          </a:xfrm>
          <a:prstGeom prst="rect">
            <a:avLst/>
          </a:prstGeom>
        </p:spPr>
        <p:txBody>
          <a:bodyPr lIns="0" tIns="0" rIns="0" bIns="0" anchor="ctr"/>
          <a:lstStyle/>
          <a:p>
            <a:r>
              <a:rPr lang="en-IN">
                <a:latin typeface="Arial"/>
              </a:rPr>
              <a:t>Click to edit the title text format</a:t>
            </a:r>
            <a:endParaRPr/>
          </a:p>
        </p:txBody>
      </p:sp>
      <p:sp>
        <p:nvSpPr>
          <p:cNvPr id="73" name="PlaceHolder 2"/>
          <p:cNvSpPr>
            <a:spLocks noGrp="1"/>
          </p:cNvSpPr>
          <p:nvPr>
            <p:ph type="body"/>
          </p:nvPr>
        </p:nvSpPr>
        <p:spPr>
          <a:xfrm>
            <a:off x="457200" y="1604520"/>
            <a:ext cx="4015440" cy="3976560"/>
          </a:xfrm>
          <a:prstGeom prst="rect">
            <a:avLst/>
          </a:prstGeom>
        </p:spPr>
        <p:txBody>
          <a:bodyPr lIns="0" tIns="28080" rIns="0" bIns="0"/>
          <a:lstStyle/>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
        <p:nvSpPr>
          <p:cNvPr id="74" name="PlaceHolder 3"/>
          <p:cNvSpPr>
            <a:spLocks noGrp="1"/>
          </p:cNvSpPr>
          <p:nvPr>
            <p:ph type="body"/>
          </p:nvPr>
        </p:nvSpPr>
        <p:spPr>
          <a:xfrm>
            <a:off x="4674240" y="1604520"/>
            <a:ext cx="4015440" cy="3976560"/>
          </a:xfrm>
          <a:prstGeom prst="rect">
            <a:avLst/>
          </a:prstGeom>
        </p:spPr>
        <p:txBody>
          <a:bodyPr lIns="0" tIns="28080" rIns="0" bIns="0"/>
          <a:lstStyle/>
          <a:p>
            <a:pPr>
              <a:buSzPct val="45000"/>
              <a:buFont typeface="StarSymbol"/>
              <a:buChar char=""/>
            </a:pPr>
            <a:r>
              <a:rPr lang="en-IN">
                <a:latin typeface="Arial"/>
              </a:rPr>
              <a:t>Click to edit the outline text format</a:t>
            </a:r>
            <a:endParaRPr/>
          </a:p>
          <a:p>
            <a:pPr lvl="1">
              <a:buSzPct val="75000"/>
              <a:buFont typeface="StarSymbol"/>
              <a:buChar char=""/>
            </a:pPr>
            <a:r>
              <a:rPr lang="en-IN">
                <a:latin typeface="Arial"/>
              </a:rPr>
              <a:t>Second Outline Level</a:t>
            </a:r>
            <a:endParaRPr/>
          </a:p>
          <a:p>
            <a:pPr lvl="2">
              <a:buSzPct val="45000"/>
              <a:buFont typeface="StarSymbol"/>
              <a:buChar char=""/>
            </a:pPr>
            <a:r>
              <a:rPr lang="en-IN">
                <a:latin typeface="Arial"/>
              </a:rPr>
              <a:t>Third Outline Level</a:t>
            </a:r>
            <a:endParaRPr/>
          </a:p>
          <a:p>
            <a:pPr lvl="3">
              <a:buSzPct val="75000"/>
              <a:buFont typeface="StarSymbol"/>
              <a:buChar char=""/>
            </a:pPr>
            <a:r>
              <a:rPr lang="en-IN">
                <a:latin typeface="Arial"/>
              </a:rPr>
              <a:t>Fourth Outline Level</a:t>
            </a:r>
            <a:endParaRPr/>
          </a:p>
          <a:p>
            <a:pPr lvl="4">
              <a:buSzPct val="45000"/>
              <a:buFont typeface="StarSymbol"/>
              <a:buChar char=""/>
            </a:pPr>
            <a:r>
              <a:rPr lang="en-IN">
                <a:latin typeface="Arial"/>
              </a:rPr>
              <a:t>Fifth Outline Level</a:t>
            </a:r>
            <a:endParaRPr/>
          </a:p>
          <a:p>
            <a:pPr lvl="5">
              <a:buSzPct val="45000"/>
              <a:buFont typeface="StarSymbol"/>
              <a:buChar char=""/>
            </a:pPr>
            <a:r>
              <a:rPr lang="en-IN">
                <a:latin typeface="Arial"/>
              </a:rPr>
              <a:t>Sixth Outline Level</a:t>
            </a:r>
            <a:endParaRPr/>
          </a:p>
          <a:p>
            <a:pPr lvl="6">
              <a:buSzPct val="45000"/>
              <a:buFont typeface="StarSymbol"/>
              <a:buChar char=""/>
            </a:pPr>
            <a:r>
              <a:rPr lang="en-IN">
                <a:latin typeface="Arial"/>
              </a:rPr>
              <a:t>Seventh Outline Level</a:t>
            </a:r>
            <a:endParaRPr/>
          </a:p>
        </p:txBody>
      </p:sp>
      <p:sp>
        <p:nvSpPr>
          <p:cNvPr id="5" name="Pentagon 4"/>
          <p:cNvSpPr/>
          <p:nvPr userDrawn="1"/>
        </p:nvSpPr>
        <p:spPr>
          <a:xfrm rot="10800000">
            <a:off x="7543800" y="5824340"/>
            <a:ext cx="1600200" cy="990600"/>
          </a:xfrm>
          <a:prstGeom prst="homePlate">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6248400"/>
            <a:ext cx="9144000" cy="609600"/>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hlinkClick r:id="rId14"/>
          </p:cNvPr>
          <p:cNvSpPr/>
          <p:nvPr userDrawn="1"/>
        </p:nvSpPr>
        <p:spPr>
          <a:xfrm>
            <a:off x="7239000" y="6428601"/>
            <a:ext cx="1697901" cy="261610"/>
          </a:xfrm>
          <a:prstGeom prst="rect">
            <a:avLst/>
          </a:prstGeom>
        </p:spPr>
        <p:txBody>
          <a:bodyPr wrap="none">
            <a:spAutoFit/>
          </a:bodyPr>
          <a:lstStyle/>
          <a:p>
            <a:r>
              <a:rPr lang="en-US" sz="1100" dirty="0" smtClean="0">
                <a:solidFill>
                  <a:schemeClr val="bg1"/>
                </a:solidFill>
                <a:latin typeface="Calibri" panose="020F0502020204030204" pitchFamily="34" charset="0"/>
                <a:hlinkClick r:id="rId14"/>
              </a:rPr>
              <a:t>www.dotcominfoway.com</a:t>
            </a:r>
            <a:endParaRPr lang="en-US" sz="1100" dirty="0">
              <a:solidFill>
                <a:schemeClr val="bg1"/>
              </a:solidFill>
              <a:latin typeface="Calibri" panose="020F0502020204030204" pitchFamily="34" charset="0"/>
            </a:endParaRPr>
          </a:p>
        </p:txBody>
      </p:sp>
      <p:pic>
        <p:nvPicPr>
          <p:cNvPr id="8" name="Picture 2" descr="C:\Users\rajkumars\Desktop\dci_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12378" y="6019800"/>
            <a:ext cx="826822" cy="45099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rId14"/>
          </p:cNvPr>
          <p:cNvSpPr/>
          <p:nvPr userDrawn="1"/>
        </p:nvSpPr>
        <p:spPr>
          <a:xfrm>
            <a:off x="304800" y="6447651"/>
            <a:ext cx="2087431" cy="261610"/>
          </a:xfrm>
          <a:prstGeom prst="rect">
            <a:avLst/>
          </a:prstGeom>
        </p:spPr>
        <p:txBody>
          <a:bodyPr wrap="none">
            <a:spAutoFit/>
          </a:bodyPr>
          <a:lstStyle/>
          <a:p>
            <a:r>
              <a:rPr lang="en-US" sz="1100" b="0" i="0" kern="1200" dirty="0" smtClean="0">
                <a:solidFill>
                  <a:schemeClr val="bg1"/>
                </a:solidFill>
                <a:effectLst/>
                <a:latin typeface="Calibri" panose="020F0502020204030204" pitchFamily="34" charset="0"/>
                <a:ea typeface="+mn-ea"/>
                <a:cs typeface="+mn-cs"/>
              </a:rPr>
              <a:t>Email : </a:t>
            </a:r>
            <a:r>
              <a:rPr lang="en-US" sz="1100" b="0" i="0" kern="1200" dirty="0" smtClean="0">
                <a:solidFill>
                  <a:schemeClr val="bg1"/>
                </a:solidFill>
                <a:effectLst/>
                <a:latin typeface="Calibri" panose="020F0502020204030204" pitchFamily="34" charset="0"/>
                <a:ea typeface="+mn-ea"/>
                <a:cs typeface="+mn-cs"/>
                <a:hlinkClick r:id="rId16"/>
              </a:rPr>
              <a:t>ask@dotcominfoway.com</a:t>
            </a:r>
            <a:endParaRPr lang="en-US" sz="9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48FAA"/>
        </a:solidFill>
        <a:effectLst/>
      </p:bgPr>
    </p:bg>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240"/>
            <a:ext cx="8229240" cy="1144800"/>
          </a:xfrm>
          <a:prstGeom prst="rect">
            <a:avLst/>
          </a:prstGeom>
        </p:spPr>
        <p:txBody>
          <a:bodyPr lIns="0" tIns="0" rIns="0" bIns="0" anchor="ctr"/>
          <a:lstStyle/>
          <a:p>
            <a:pPr algn="ctr"/>
            <a:r>
              <a:rPr lang="en-IN" sz="3990">
                <a:latin typeface="Arial"/>
              </a:rPr>
              <a:t>Click to edit the title text format</a:t>
            </a:r>
            <a:endParaRPr/>
          </a:p>
        </p:txBody>
      </p:sp>
      <p:sp>
        <p:nvSpPr>
          <p:cNvPr id="110" name="PlaceHolder 2"/>
          <p:cNvSpPr>
            <a:spLocks noGrp="1"/>
          </p:cNvSpPr>
          <p:nvPr>
            <p:ph type="body"/>
          </p:nvPr>
        </p:nvSpPr>
        <p:spPr>
          <a:xfrm>
            <a:off x="457200" y="1604520"/>
            <a:ext cx="8229240" cy="3976920"/>
          </a:xfrm>
          <a:prstGeom prst="rect">
            <a:avLst/>
          </a:prstGeom>
        </p:spPr>
        <p:txBody>
          <a:bodyPr lIns="0" tIns="28080" rIns="0" bIns="0"/>
          <a:lstStyle/>
          <a:p>
            <a:r>
              <a:rPr lang="en-IN" sz="2910">
                <a:latin typeface="Arial"/>
              </a:rPr>
              <a:t>Click to edit the outline text format</a:t>
            </a:r>
            <a:endParaRPr/>
          </a:p>
          <a:p>
            <a:pPr lvl="1"/>
            <a:r>
              <a:rPr lang="en-IN" sz="2539">
                <a:latin typeface="Arial"/>
              </a:rPr>
              <a:t>Second Outline Level</a:t>
            </a:r>
            <a:endParaRPr/>
          </a:p>
          <a:p>
            <a:pPr lvl="2">
              <a:buFont typeface="Times New Roman"/>
              <a:buChar char="•"/>
            </a:pPr>
            <a:r>
              <a:rPr lang="en-IN" sz="2179">
                <a:latin typeface="Arial"/>
              </a:rPr>
              <a:t>Third Outline Level</a:t>
            </a:r>
            <a:endParaRPr/>
          </a:p>
          <a:p>
            <a:pPr lvl="3">
              <a:buFont typeface="Times New Roman"/>
              <a:buChar char="–"/>
            </a:pPr>
            <a:r>
              <a:rPr lang="en-IN" sz="1820">
                <a:latin typeface="Arial"/>
              </a:rPr>
              <a:t>Fourth Outline Level</a:t>
            </a:r>
            <a:endParaRPr/>
          </a:p>
          <a:p>
            <a:pPr lvl="4">
              <a:buFont typeface="Times New Roman"/>
              <a:buChar char="»"/>
            </a:pPr>
            <a:r>
              <a:rPr lang="en-IN" sz="1820">
                <a:latin typeface="Arial"/>
              </a:rPr>
              <a:t>Fifth Outline Level</a:t>
            </a:r>
            <a:endParaRPr/>
          </a:p>
          <a:p>
            <a:pPr lvl="5">
              <a:buFont typeface="Times New Roman"/>
              <a:buChar char="»"/>
            </a:pPr>
            <a:r>
              <a:rPr lang="en-IN" sz="1820">
                <a:latin typeface="Arial"/>
              </a:rPr>
              <a:t>Sixth Outline Level</a:t>
            </a:r>
            <a:endParaRPr/>
          </a:p>
          <a:p>
            <a:pPr lvl="6">
              <a:buFont typeface="Times New Roman"/>
              <a:buChar char="»"/>
            </a:pPr>
            <a:r>
              <a:rPr lang="en-IN" sz="1820">
                <a:latin typeface="Arial"/>
              </a:rPr>
              <a:t>Seventh Outline Level</a:t>
            </a:r>
            <a:endParaRPr/>
          </a:p>
        </p:txBody>
      </p:sp>
      <p:sp>
        <p:nvSpPr>
          <p:cNvPr id="12" name="Pentagon 11"/>
          <p:cNvSpPr/>
          <p:nvPr userDrawn="1"/>
        </p:nvSpPr>
        <p:spPr>
          <a:xfrm rot="10800000">
            <a:off x="7543800" y="5824340"/>
            <a:ext cx="1600200" cy="990600"/>
          </a:xfrm>
          <a:prstGeom prst="homePlate">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248400"/>
            <a:ext cx="9144000" cy="609600"/>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14"/>
          </p:cNvPr>
          <p:cNvSpPr/>
          <p:nvPr userDrawn="1"/>
        </p:nvSpPr>
        <p:spPr>
          <a:xfrm>
            <a:off x="7239000" y="6428601"/>
            <a:ext cx="1697901" cy="261610"/>
          </a:xfrm>
          <a:prstGeom prst="rect">
            <a:avLst/>
          </a:prstGeom>
        </p:spPr>
        <p:txBody>
          <a:bodyPr wrap="none">
            <a:spAutoFit/>
          </a:bodyPr>
          <a:lstStyle/>
          <a:p>
            <a:r>
              <a:rPr lang="en-US" sz="1100" dirty="0" smtClean="0">
                <a:solidFill>
                  <a:schemeClr val="bg1"/>
                </a:solidFill>
                <a:latin typeface="Calibri" panose="020F0502020204030204" pitchFamily="34" charset="0"/>
                <a:hlinkClick r:id="rId14"/>
              </a:rPr>
              <a:t>www.dotcominfoway.com</a:t>
            </a:r>
            <a:endParaRPr lang="en-US" sz="1100" dirty="0">
              <a:solidFill>
                <a:schemeClr val="bg1"/>
              </a:solidFill>
              <a:latin typeface="Calibri" panose="020F0502020204030204" pitchFamily="34" charset="0"/>
            </a:endParaRPr>
          </a:p>
        </p:txBody>
      </p:sp>
      <p:pic>
        <p:nvPicPr>
          <p:cNvPr id="15" name="Picture 2" descr="C:\Users\rajkumars\Desktop\dci_logo.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012378" y="6019800"/>
            <a:ext cx="826822" cy="450994"/>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hlinkClick r:id="rId14"/>
          </p:cNvPr>
          <p:cNvSpPr/>
          <p:nvPr userDrawn="1"/>
        </p:nvSpPr>
        <p:spPr>
          <a:xfrm>
            <a:off x="304800" y="6447651"/>
            <a:ext cx="2087431" cy="261610"/>
          </a:xfrm>
          <a:prstGeom prst="rect">
            <a:avLst/>
          </a:prstGeom>
        </p:spPr>
        <p:txBody>
          <a:bodyPr wrap="none">
            <a:spAutoFit/>
          </a:bodyPr>
          <a:lstStyle/>
          <a:p>
            <a:r>
              <a:rPr lang="en-US" sz="1100" b="0" i="0" kern="1200" dirty="0" smtClean="0">
                <a:solidFill>
                  <a:schemeClr val="bg1"/>
                </a:solidFill>
                <a:effectLst/>
                <a:latin typeface="Calibri" panose="020F0502020204030204" pitchFamily="34" charset="0"/>
                <a:ea typeface="+mn-ea"/>
                <a:cs typeface="+mn-cs"/>
              </a:rPr>
              <a:t>Email : </a:t>
            </a:r>
            <a:r>
              <a:rPr lang="en-US" sz="1100" b="0" i="0" kern="1200" dirty="0" smtClean="0">
                <a:solidFill>
                  <a:schemeClr val="bg1"/>
                </a:solidFill>
                <a:effectLst/>
                <a:latin typeface="Calibri" panose="020F0502020204030204" pitchFamily="34" charset="0"/>
                <a:ea typeface="+mn-ea"/>
                <a:cs typeface="+mn-cs"/>
                <a:hlinkClick r:id="rId16"/>
              </a:rPr>
              <a:t>ask@dotcominfoway.com</a:t>
            </a:r>
            <a:endParaRPr lang="en-US" sz="900" dirty="0">
              <a:solidFill>
                <a:schemeClr val="bg1"/>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http://www.dotcominfoway.com/" TargetMode="External"/><Relationship Id="rId7" Type="http://schemas.openxmlformats.org/officeDocument/2006/relationships/hyperlink" Target="https://plus.google.com/+Dotcominfoway" TargetMode="External"/><Relationship Id="rId2" Type="http://schemas.openxmlformats.org/officeDocument/2006/relationships/notesSlide" Target="../notesSlides/notesSlide2.xml"/><Relationship Id="rId1" Type="http://schemas.openxmlformats.org/officeDocument/2006/relationships/slideLayout" Target="../slideLayouts/slideLayout37.xml"/><Relationship Id="rId6" Type="http://schemas.openxmlformats.org/officeDocument/2006/relationships/hyperlink" Target="http://www.linkedin.com/company/dotcominfoway" TargetMode="External"/><Relationship Id="rId5" Type="http://schemas.openxmlformats.org/officeDocument/2006/relationships/hyperlink" Target="http://www.twitter.com/dotcominfoway" TargetMode="External"/><Relationship Id="rId4" Type="http://schemas.openxmlformats.org/officeDocument/2006/relationships/hyperlink" Target="http://www.facebook.com/DotComInfow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741240" y="1066680"/>
            <a:ext cx="6461280" cy="1735200"/>
          </a:xfrm>
          <a:prstGeom prst="rect">
            <a:avLst/>
          </a:prstGeom>
          <a:noFill/>
          <a:ln>
            <a:noFill/>
          </a:ln>
        </p:spPr>
        <p:txBody>
          <a:bodyPr lIns="90000" tIns="45000" rIns="90000" bIns="45000"/>
          <a:lstStyle/>
          <a:p>
            <a:pPr>
              <a:lnSpc>
                <a:spcPct val="100000"/>
              </a:lnSpc>
            </a:pPr>
            <a:r>
              <a:rPr lang="en-IN" sz="3600" spc="-150" dirty="0">
                <a:solidFill>
                  <a:srgbClr val="FFFFFF"/>
                </a:solidFill>
                <a:latin typeface="Calibri"/>
              </a:rPr>
              <a:t>Webinar - How to Create a Killer Launch Plan for Your App</a:t>
            </a:r>
            <a:endParaRPr spc="-150" dirty="0"/>
          </a:p>
        </p:txBody>
      </p:sp>
      <p:sp>
        <p:nvSpPr>
          <p:cNvPr id="155" name="CustomShape 2"/>
          <p:cNvSpPr/>
          <p:nvPr/>
        </p:nvSpPr>
        <p:spPr>
          <a:xfrm>
            <a:off x="741240" y="3359880"/>
            <a:ext cx="4571280" cy="820800"/>
          </a:xfrm>
          <a:prstGeom prst="rect">
            <a:avLst/>
          </a:prstGeom>
          <a:noFill/>
          <a:ln>
            <a:noFill/>
          </a:ln>
        </p:spPr>
        <p:txBody>
          <a:bodyPr lIns="90000" tIns="45000" rIns="90000" bIns="45000"/>
          <a:lstStyle/>
          <a:p>
            <a:pPr>
              <a:lnSpc>
                <a:spcPct val="100000"/>
              </a:lnSpc>
            </a:pPr>
            <a:r>
              <a:rPr lang="en-IN">
                <a:solidFill>
                  <a:srgbClr val="FFFFFF"/>
                </a:solidFill>
                <a:latin typeface="Calibri"/>
              </a:rPr>
              <a:t>By</a:t>
            </a:r>
            <a:endParaRPr/>
          </a:p>
          <a:p>
            <a:pPr>
              <a:lnSpc>
                <a:spcPct val="100000"/>
              </a:lnSpc>
            </a:pPr>
            <a:r>
              <a:rPr lang="en-IN" sz="1600" b="1">
                <a:solidFill>
                  <a:srgbClr val="FFFFFF"/>
                </a:solidFill>
                <a:latin typeface="Calibri"/>
              </a:rPr>
              <a:t>Raja Manoharan</a:t>
            </a:r>
            <a:endParaRPr/>
          </a:p>
          <a:p>
            <a:pPr>
              <a:lnSpc>
                <a:spcPct val="100000"/>
              </a:lnSpc>
            </a:pPr>
            <a:r>
              <a:rPr lang="en-IN" sz="1400">
                <a:solidFill>
                  <a:srgbClr val="FFFFFF"/>
                </a:solidFill>
                <a:latin typeface="Calibri"/>
              </a:rPr>
              <a:t>Head – Mobile Marketing at Dot Com Infoway</a:t>
            </a:r>
            <a:endParaRPr/>
          </a:p>
        </p:txBody>
      </p:sp>
      <p:pic>
        <p:nvPicPr>
          <p:cNvPr id="156" name="Picture 2"/>
          <p:cNvPicPr/>
          <p:nvPr/>
        </p:nvPicPr>
        <p:blipFill>
          <a:blip r:embed="rId2"/>
          <a:stretch>
            <a:fillRect/>
          </a:stretch>
        </p:blipFill>
        <p:spPr>
          <a:xfrm>
            <a:off x="741240" y="4800600"/>
            <a:ext cx="1703160" cy="928800"/>
          </a:xfrm>
          <a:prstGeom prst="rect">
            <a:avLst/>
          </a:prstGeom>
          <a:ln>
            <a:noFill/>
          </a:ln>
        </p:spPr>
      </p:pic>
      <p:pic>
        <p:nvPicPr>
          <p:cNvPr id="153" name="Picture 3"/>
          <p:cNvPicPr/>
          <p:nvPr/>
        </p:nvPicPr>
        <p:blipFill>
          <a:blip r:embed="rId3"/>
          <a:stretch>
            <a:fillRect/>
          </a:stretch>
        </p:blipFill>
        <p:spPr>
          <a:xfrm>
            <a:off x="4191000" y="1752600"/>
            <a:ext cx="3933926" cy="4495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p:nvPr/>
        </p:nvPicPr>
        <p:blipFill>
          <a:blip r:embed="rId2"/>
          <a:stretch>
            <a:fillRect/>
          </a:stretch>
        </p:blipFill>
        <p:spPr>
          <a:xfrm>
            <a:off x="1066800" y="2133600"/>
            <a:ext cx="7340578" cy="2667000"/>
          </a:xfrm>
          <a:prstGeom prst="rect">
            <a:avLst/>
          </a:prstGeom>
          <a:ln>
            <a:noFill/>
          </a:ln>
        </p:spPr>
      </p:pic>
      <p:sp>
        <p:nvSpPr>
          <p:cNvPr id="2" name="Rectangle 1"/>
          <p:cNvSpPr/>
          <p:nvPr/>
        </p:nvSpPr>
        <p:spPr>
          <a:xfrm>
            <a:off x="990600" y="1629120"/>
            <a:ext cx="6098220" cy="338554"/>
          </a:xfrm>
          <a:prstGeom prst="rect">
            <a:avLst/>
          </a:prstGeom>
        </p:spPr>
        <p:txBody>
          <a:bodyPr wrap="square">
            <a:spAutoFit/>
          </a:bodyPr>
          <a:lstStyle/>
          <a:p>
            <a:pPr>
              <a:lnSpc>
                <a:spcPct val="100000"/>
              </a:lnSpc>
            </a:pPr>
            <a:r>
              <a:rPr lang="en-US" sz="1600" b="1" i="1" dirty="0" smtClean="0">
                <a:solidFill>
                  <a:schemeClr val="bg1"/>
                </a:solidFill>
                <a:latin typeface="Calibri"/>
              </a:rPr>
              <a:t>WHEN SHOULD YOU GET STARTED WITH THE MARKETING?</a:t>
            </a:r>
            <a:endParaRPr lang="en-US" sz="1600" b="1" i="1" dirty="0">
              <a:solidFill>
                <a:schemeClr val="bg1"/>
              </a:solidFill>
            </a:endParaRPr>
          </a:p>
        </p:txBody>
      </p:sp>
      <p:sp>
        <p:nvSpPr>
          <p:cNvPr id="8" name="CustomShape 1"/>
          <p:cNvSpPr/>
          <p:nvPr/>
        </p:nvSpPr>
        <p:spPr>
          <a:xfrm>
            <a:off x="990600" y="990480"/>
            <a:ext cx="7437960" cy="638640"/>
          </a:xfrm>
          <a:prstGeom prst="rect">
            <a:avLst/>
          </a:prstGeom>
          <a:noFill/>
          <a:ln>
            <a:noFill/>
          </a:ln>
        </p:spPr>
        <p:txBody>
          <a:bodyPr lIns="90000" tIns="45000" rIns="90000" bIns="45000"/>
          <a:lstStyle/>
          <a:p>
            <a:pPr>
              <a:lnSpc>
                <a:spcPct val="100000"/>
              </a:lnSpc>
            </a:pPr>
            <a:r>
              <a:rPr lang="en-IN" sz="3600" dirty="0" smtClean="0">
                <a:solidFill>
                  <a:schemeClr val="bg1"/>
                </a:solidFill>
                <a:latin typeface="Bree Serif"/>
              </a:rPr>
              <a:t>App Launch Marketing Plan</a:t>
            </a:r>
            <a:endParaRPr lang="en-IN" sz="3600" dirty="0">
              <a:solidFill>
                <a:schemeClr val="bg1"/>
              </a:solidFill>
            </a:endParaRPr>
          </a:p>
        </p:txBody>
      </p:sp>
      <p:sp>
        <p:nvSpPr>
          <p:cNvPr id="9" name="Rounded Rectangle 8"/>
          <p:cNvSpPr/>
          <p:nvPr/>
        </p:nvSpPr>
        <p:spPr>
          <a:xfrm>
            <a:off x="6067088" y="5017294"/>
            <a:ext cx="2362200" cy="4667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72241" y="5061228"/>
            <a:ext cx="2010808" cy="369332"/>
          </a:xfrm>
          <a:prstGeom prst="rect">
            <a:avLst/>
          </a:prstGeom>
        </p:spPr>
        <p:txBody>
          <a:bodyPr wrap="none">
            <a:spAutoFit/>
          </a:bodyPr>
          <a:lstStyle/>
          <a:p>
            <a:pPr algn="ctr">
              <a:lnSpc>
                <a:spcPct val="100000"/>
              </a:lnSpc>
            </a:pPr>
            <a:r>
              <a:rPr lang="en-US" b="1" dirty="0" smtClean="0">
                <a:solidFill>
                  <a:schemeClr val="bg1"/>
                </a:solidFill>
                <a:latin typeface="Calibri"/>
              </a:rPr>
              <a:t>Post Launch Tactics</a:t>
            </a:r>
            <a:endParaRPr lang="en-US" b="1" dirty="0">
              <a:solidFill>
                <a:schemeClr val="bg1"/>
              </a:solidFill>
            </a:endParaRPr>
          </a:p>
        </p:txBody>
      </p:sp>
      <p:sp>
        <p:nvSpPr>
          <p:cNvPr id="15" name="Rounded Rectangle 14"/>
          <p:cNvSpPr/>
          <p:nvPr/>
        </p:nvSpPr>
        <p:spPr>
          <a:xfrm>
            <a:off x="1066800" y="5017294"/>
            <a:ext cx="2362200" cy="4667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08020" y="5051703"/>
            <a:ext cx="2068580" cy="369332"/>
          </a:xfrm>
          <a:prstGeom prst="rect">
            <a:avLst/>
          </a:prstGeom>
        </p:spPr>
        <p:txBody>
          <a:bodyPr wrap="none">
            <a:spAutoFit/>
          </a:bodyPr>
          <a:lstStyle/>
          <a:p>
            <a:pPr algn="ctr">
              <a:lnSpc>
                <a:spcPct val="100000"/>
              </a:lnSpc>
            </a:pPr>
            <a:r>
              <a:rPr lang="en-US" b="1" dirty="0" smtClean="0">
                <a:solidFill>
                  <a:schemeClr val="bg1"/>
                </a:solidFill>
                <a:latin typeface="Calibri"/>
              </a:rPr>
              <a:t>Early Launch Tactics</a:t>
            </a:r>
            <a:endParaRPr lang="en-US" b="1" dirty="0" smtClean="0">
              <a:solidFill>
                <a:schemeClr val="bg1"/>
              </a:solidFill>
            </a:endParaRPr>
          </a:p>
        </p:txBody>
      </p:sp>
      <p:sp>
        <p:nvSpPr>
          <p:cNvPr id="10" name="Rounded Rectangle 9"/>
          <p:cNvSpPr/>
          <p:nvPr/>
        </p:nvSpPr>
        <p:spPr>
          <a:xfrm>
            <a:off x="3581400" y="5017294"/>
            <a:ext cx="2362200" cy="4667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80874" y="5061228"/>
            <a:ext cx="1822165" cy="369332"/>
          </a:xfrm>
          <a:prstGeom prst="rect">
            <a:avLst/>
          </a:prstGeom>
        </p:spPr>
        <p:txBody>
          <a:bodyPr wrap="none">
            <a:spAutoFit/>
          </a:bodyPr>
          <a:lstStyle/>
          <a:p>
            <a:pPr algn="ctr">
              <a:lnSpc>
                <a:spcPct val="100000"/>
              </a:lnSpc>
            </a:pPr>
            <a:r>
              <a:rPr lang="en-US" b="1" dirty="0">
                <a:solidFill>
                  <a:schemeClr val="bg1"/>
                </a:solidFill>
                <a:latin typeface="Calibri"/>
              </a:rPr>
              <a:t>Prelaunch Tactics</a:t>
            </a:r>
            <a:endParaRPr lang="en-US" b="1"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p:cNvSpPr/>
          <p:nvPr/>
        </p:nvSpPr>
        <p:spPr>
          <a:xfrm>
            <a:off x="1019520" y="838080"/>
            <a:ext cx="7437960" cy="638640"/>
          </a:xfrm>
          <a:prstGeom prst="rect">
            <a:avLst/>
          </a:prstGeom>
          <a:noFill/>
          <a:ln>
            <a:noFill/>
          </a:ln>
        </p:spPr>
      </p:sp>
      <p:pic>
        <p:nvPicPr>
          <p:cNvPr id="233" name="Content Placeholder 9"/>
          <p:cNvPicPr/>
          <p:nvPr/>
        </p:nvPicPr>
        <p:blipFill>
          <a:blip r:embed="rId2"/>
          <a:stretch>
            <a:fillRect/>
          </a:stretch>
        </p:blipFill>
        <p:spPr>
          <a:xfrm>
            <a:off x="1114080" y="1855937"/>
            <a:ext cx="4037760" cy="2691720"/>
          </a:xfrm>
          <a:prstGeom prst="rect">
            <a:avLst/>
          </a:prstGeom>
          <a:ln>
            <a:noFill/>
          </a:ln>
        </p:spPr>
      </p:pic>
      <p:sp>
        <p:nvSpPr>
          <p:cNvPr id="6" name="CustomShape 1"/>
          <p:cNvSpPr/>
          <p:nvPr/>
        </p:nvSpPr>
        <p:spPr>
          <a:xfrm>
            <a:off x="990600" y="990480"/>
            <a:ext cx="7437960" cy="638640"/>
          </a:xfrm>
          <a:prstGeom prst="rect">
            <a:avLst/>
          </a:prstGeom>
          <a:noFill/>
          <a:ln>
            <a:noFill/>
          </a:ln>
        </p:spPr>
        <p:txBody>
          <a:bodyPr lIns="90000" tIns="45000" rIns="90000" bIns="45000"/>
          <a:lstStyle/>
          <a:p>
            <a:pPr>
              <a:lnSpc>
                <a:spcPct val="100000"/>
              </a:lnSpc>
            </a:pPr>
            <a:r>
              <a:rPr lang="en-IN" sz="3600" dirty="0" smtClean="0">
                <a:solidFill>
                  <a:schemeClr val="bg1"/>
                </a:solidFill>
                <a:latin typeface="Bree Serif"/>
              </a:rPr>
              <a:t>Pre-Launch Marketing</a:t>
            </a:r>
            <a:endParaRPr lang="en-IN" sz="3600" dirty="0">
              <a:solidFill>
                <a:schemeClr val="bg1"/>
              </a:solidFill>
            </a:endParaRPr>
          </a:p>
        </p:txBody>
      </p:sp>
      <p:sp>
        <p:nvSpPr>
          <p:cNvPr id="2" name="Rectangle 1"/>
          <p:cNvSpPr/>
          <p:nvPr/>
        </p:nvSpPr>
        <p:spPr>
          <a:xfrm>
            <a:off x="5381280" y="2273137"/>
            <a:ext cx="3381720" cy="2677656"/>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solidFill>
                  <a:schemeClr val="bg1"/>
                </a:solidFill>
                <a:latin typeface="Calibri" panose="020F0502020204030204" pitchFamily="34" charset="0"/>
              </a:rPr>
              <a:t>Evaluate the App Concept itself</a:t>
            </a:r>
          </a:p>
          <a:p>
            <a:pPr marL="285750" indent="-285750">
              <a:lnSpc>
                <a:spcPct val="150000"/>
              </a:lnSpc>
              <a:buFont typeface="Arial" panose="020B0604020202020204" pitchFamily="34" charset="0"/>
              <a:buChar char="•"/>
            </a:pPr>
            <a:r>
              <a:rPr lang="en-US" sz="1600" dirty="0" smtClean="0">
                <a:solidFill>
                  <a:schemeClr val="bg1"/>
                </a:solidFill>
                <a:latin typeface="Calibri" panose="020F0502020204030204" pitchFamily="34" charset="0"/>
              </a:rPr>
              <a:t>Evaluate the market</a:t>
            </a:r>
          </a:p>
          <a:p>
            <a:pPr marL="285750" indent="-285750">
              <a:lnSpc>
                <a:spcPct val="150000"/>
              </a:lnSpc>
              <a:buFont typeface="Arial" panose="020B0604020202020204" pitchFamily="34" charset="0"/>
              <a:buChar char="•"/>
            </a:pPr>
            <a:r>
              <a:rPr lang="en-US" sz="1600" dirty="0" smtClean="0">
                <a:solidFill>
                  <a:schemeClr val="bg1"/>
                </a:solidFill>
                <a:latin typeface="Calibri" panose="020F0502020204030204" pitchFamily="34" charset="0"/>
              </a:rPr>
              <a:t>Research the competition</a:t>
            </a:r>
          </a:p>
          <a:p>
            <a:pPr marL="285750" indent="-285750">
              <a:lnSpc>
                <a:spcPct val="150000"/>
              </a:lnSpc>
              <a:buFont typeface="Arial" panose="020B0604020202020204" pitchFamily="34" charset="0"/>
              <a:buChar char="•"/>
            </a:pPr>
            <a:r>
              <a:rPr lang="en-US" sz="1600" dirty="0" smtClean="0">
                <a:solidFill>
                  <a:schemeClr val="bg1"/>
                </a:solidFill>
                <a:latin typeface="Calibri" panose="020F0502020204030204" pitchFamily="34" charset="0"/>
              </a:rPr>
              <a:t>Identify Target Audiences</a:t>
            </a:r>
          </a:p>
          <a:p>
            <a:pPr marL="285750" indent="-285750">
              <a:lnSpc>
                <a:spcPct val="150000"/>
              </a:lnSpc>
              <a:buFont typeface="Arial" panose="020B0604020202020204" pitchFamily="34" charset="0"/>
              <a:buChar char="•"/>
            </a:pPr>
            <a:r>
              <a:rPr lang="en-US" sz="1600" dirty="0" smtClean="0">
                <a:solidFill>
                  <a:schemeClr val="bg1"/>
                </a:solidFill>
                <a:latin typeface="Calibri" panose="020F0502020204030204" pitchFamily="34" charset="0"/>
              </a:rPr>
              <a:t>Create Messaging and Document Unique Differentiators</a:t>
            </a:r>
          </a:p>
          <a:p>
            <a:pPr marL="285750" indent="-285750">
              <a:lnSpc>
                <a:spcPct val="150000"/>
              </a:lnSpc>
              <a:buFont typeface="Arial" panose="020B0604020202020204" pitchFamily="34" charset="0"/>
              <a:buChar char="•"/>
            </a:pPr>
            <a:r>
              <a:rPr lang="en-US" sz="1600" dirty="0" smtClean="0">
                <a:solidFill>
                  <a:schemeClr val="bg1"/>
                </a:solidFill>
                <a:latin typeface="Calibri" panose="020F0502020204030204" pitchFamily="34" charset="0"/>
              </a:rPr>
              <a:t>Create </a:t>
            </a:r>
            <a:r>
              <a:rPr lang="en-US" sz="1600" dirty="0" smtClean="0">
                <a:solidFill>
                  <a:schemeClr val="bg1"/>
                </a:solidFill>
                <a:latin typeface="Calibri" panose="020F0502020204030204" pitchFamily="34" charset="0"/>
              </a:rPr>
              <a:t>a crystal clear User journey</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 name="Content Placeholder 6"/>
          <p:cNvPicPr/>
          <p:nvPr/>
        </p:nvPicPr>
        <p:blipFill>
          <a:blip r:embed="rId2"/>
          <a:stretch>
            <a:fillRect/>
          </a:stretch>
        </p:blipFill>
        <p:spPr>
          <a:xfrm>
            <a:off x="1114080" y="2057388"/>
            <a:ext cx="3620623" cy="2819412"/>
          </a:xfrm>
          <a:prstGeom prst="rect">
            <a:avLst/>
          </a:prstGeom>
          <a:ln>
            <a:noFill/>
          </a:ln>
        </p:spPr>
      </p:pic>
      <p:sp>
        <p:nvSpPr>
          <p:cNvPr id="6" name="CustomShape 1"/>
          <p:cNvSpPr/>
          <p:nvPr/>
        </p:nvSpPr>
        <p:spPr>
          <a:xfrm>
            <a:off x="990600" y="990480"/>
            <a:ext cx="7437960" cy="638640"/>
          </a:xfrm>
          <a:prstGeom prst="rect">
            <a:avLst/>
          </a:prstGeom>
          <a:noFill/>
          <a:ln>
            <a:noFill/>
          </a:ln>
        </p:spPr>
        <p:txBody>
          <a:bodyPr lIns="90000" tIns="45000" rIns="90000" bIns="45000"/>
          <a:lstStyle/>
          <a:p>
            <a:pPr>
              <a:lnSpc>
                <a:spcPct val="100000"/>
              </a:lnSpc>
            </a:pPr>
            <a:r>
              <a:rPr lang="en-IN" sz="3600" dirty="0" smtClean="0">
                <a:solidFill>
                  <a:schemeClr val="bg1"/>
                </a:solidFill>
                <a:latin typeface="Bree Serif"/>
              </a:rPr>
              <a:t>Early Launch Marketing</a:t>
            </a:r>
            <a:endParaRPr lang="en-IN" sz="3600" dirty="0">
              <a:solidFill>
                <a:schemeClr val="bg1"/>
              </a:solidFill>
            </a:endParaRPr>
          </a:p>
        </p:txBody>
      </p:sp>
      <p:sp>
        <p:nvSpPr>
          <p:cNvPr id="2" name="Rectangle 1"/>
          <p:cNvSpPr/>
          <p:nvPr/>
        </p:nvSpPr>
        <p:spPr>
          <a:xfrm>
            <a:off x="5105400" y="2128266"/>
            <a:ext cx="3657600" cy="3385542"/>
          </a:xfrm>
          <a:prstGeom prst="rect">
            <a:avLst/>
          </a:prstGeom>
        </p:spPr>
        <p:txBody>
          <a:bodyPr wrap="square">
            <a:spAutoFit/>
          </a:bodyPr>
          <a:lstStyle/>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Start promoting early</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ASO </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App Name - Keywords </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App Icon- Description </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Screenshots</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Preview Video</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Teasers/Pre-launch trials</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Beta Testing/Expert reviews</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Analytics Setup &amp; KPI Tracking</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Press/Media Kit </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Social Media and Other Accounts Setup</a:t>
            </a:r>
          </a:p>
          <a:p>
            <a:pPr marL="342900" indent="-34290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Building the Media list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jkumars\Desktop\po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05000"/>
            <a:ext cx="3255020" cy="3326822"/>
          </a:xfrm>
          <a:prstGeom prst="rect">
            <a:avLst/>
          </a:prstGeom>
          <a:noFill/>
          <a:extLst>
            <a:ext uri="{909E8E84-426E-40DD-AFC4-6F175D3DCCD1}">
              <a14:hiddenFill xmlns:a14="http://schemas.microsoft.com/office/drawing/2010/main">
                <a:solidFill>
                  <a:srgbClr val="FFFFFF"/>
                </a:solidFill>
              </a14:hiddenFill>
            </a:ext>
          </a:extLst>
        </p:spPr>
      </p:pic>
      <p:sp>
        <p:nvSpPr>
          <p:cNvPr id="238" name="CustomShape 1"/>
          <p:cNvSpPr/>
          <p:nvPr/>
        </p:nvSpPr>
        <p:spPr>
          <a:xfrm>
            <a:off x="838200" y="838080"/>
            <a:ext cx="7437960" cy="638640"/>
          </a:xfrm>
          <a:prstGeom prst="rect">
            <a:avLst/>
          </a:prstGeom>
          <a:noFill/>
          <a:ln>
            <a:noFill/>
          </a:ln>
        </p:spPr>
        <p:txBody>
          <a:bodyPr lIns="90000" tIns="45000" rIns="90000" bIns="45000"/>
          <a:lstStyle/>
          <a:p>
            <a:pPr>
              <a:lnSpc>
                <a:spcPct val="100000"/>
              </a:lnSpc>
            </a:pPr>
            <a:r>
              <a:rPr lang="en-IN" sz="3600" dirty="0">
                <a:solidFill>
                  <a:schemeClr val="bg1"/>
                </a:solidFill>
                <a:latin typeface="Bree Serif"/>
              </a:rPr>
              <a:t>Post Launch Marketing</a:t>
            </a:r>
            <a:endParaRPr dirty="0">
              <a:solidFill>
                <a:schemeClr val="bg1"/>
              </a:solidFill>
            </a:endParaRPr>
          </a:p>
        </p:txBody>
      </p:sp>
      <p:sp>
        <p:nvSpPr>
          <p:cNvPr id="2" name="Rectangle 1"/>
          <p:cNvSpPr/>
          <p:nvPr/>
        </p:nvSpPr>
        <p:spPr>
          <a:xfrm>
            <a:off x="4982640" y="2133362"/>
            <a:ext cx="3856560" cy="1815882"/>
          </a:xfrm>
          <a:prstGeom prst="rect">
            <a:avLst/>
          </a:prstGeom>
        </p:spPr>
        <p:txBody>
          <a:bodyPr wrap="square">
            <a:spAutoFit/>
          </a:bodyPr>
          <a:lstStyle/>
          <a:p>
            <a:pPr marL="285750" indent="-28575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PR Activities &amp; Blogger Outreach </a:t>
            </a:r>
          </a:p>
          <a:p>
            <a:pPr marL="285750" indent="-28575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UA campaigns </a:t>
            </a:r>
          </a:p>
          <a:p>
            <a:pPr marL="285750" indent="-28575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Social Media Promotions </a:t>
            </a:r>
          </a:p>
          <a:p>
            <a:pPr marL="285750" indent="-28575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Viral Marketing </a:t>
            </a:r>
          </a:p>
          <a:p>
            <a:pPr marL="285750" indent="-28575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Re-marketing </a:t>
            </a:r>
          </a:p>
          <a:p>
            <a:pPr marL="285750" indent="-28575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User Engagement &amp; Customer Support</a:t>
            </a:r>
          </a:p>
          <a:p>
            <a:pPr marL="285750" indent="-285750">
              <a:lnSpc>
                <a:spcPct val="100000"/>
              </a:lnSpc>
              <a:buFont typeface="Arial" panose="020B0604020202020204" pitchFamily="34" charset="0"/>
              <a:buChar char="•"/>
            </a:pPr>
            <a:r>
              <a:rPr lang="en-IN" sz="1600" dirty="0" smtClean="0">
                <a:solidFill>
                  <a:schemeClr val="bg1"/>
                </a:solidFill>
                <a:latin typeface="Calibri" panose="020F0502020204030204" pitchFamily="34" charset="0"/>
              </a:rPr>
              <a:t>Contest &amp; Giveaways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ajkumars\Desktop\new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39697"/>
            <a:ext cx="4876800" cy="41087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62845" y="2362200"/>
            <a:ext cx="3923955" cy="2062103"/>
          </a:xfrm>
          <a:prstGeom prst="rect">
            <a:avLst/>
          </a:prstGeom>
        </p:spPr>
        <p:txBody>
          <a:bodyPr wrap="square">
            <a:spAutoFit/>
          </a:bodyPr>
          <a:lstStyle/>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Unique app positioning </a:t>
            </a:r>
          </a:p>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Identify key journalists</a:t>
            </a:r>
          </a:p>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Pre-launch app build for press</a:t>
            </a:r>
          </a:p>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Distributing Press Releases</a:t>
            </a:r>
          </a:p>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Niche Bloggers</a:t>
            </a:r>
          </a:p>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Forum Marketing</a:t>
            </a:r>
          </a:p>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Set up Interviews</a:t>
            </a:r>
          </a:p>
          <a:p>
            <a:pPr marL="342900" indent="-342900">
              <a:lnSpc>
                <a:spcPct val="100000"/>
              </a:lnSpc>
              <a:buFont typeface="Arial" panose="020B0604020202020204" pitchFamily="34" charset="0"/>
              <a:buChar char="•"/>
            </a:pPr>
            <a:r>
              <a:rPr lang="en-US" sz="1600" dirty="0" smtClean="0">
                <a:solidFill>
                  <a:schemeClr val="bg1"/>
                </a:solidFill>
                <a:latin typeface="Calibri" panose="020F0502020204030204" pitchFamily="34" charset="0"/>
              </a:rPr>
              <a:t>YouTube Video Reviews</a:t>
            </a:r>
          </a:p>
        </p:txBody>
      </p:sp>
      <p:sp>
        <p:nvSpPr>
          <p:cNvPr id="7" name="CustomShape 1"/>
          <p:cNvSpPr/>
          <p:nvPr/>
        </p:nvSpPr>
        <p:spPr>
          <a:xfrm>
            <a:off x="1019520" y="838080"/>
            <a:ext cx="7437960" cy="638640"/>
          </a:xfrm>
          <a:prstGeom prst="rect">
            <a:avLst/>
          </a:prstGeom>
          <a:noFill/>
          <a:ln>
            <a:noFill/>
          </a:ln>
        </p:spPr>
        <p:txBody>
          <a:bodyPr lIns="90000" tIns="45000" rIns="90000" bIns="45000"/>
          <a:lstStyle/>
          <a:p>
            <a:pPr>
              <a:lnSpc>
                <a:spcPct val="100000"/>
              </a:lnSpc>
            </a:pPr>
            <a:r>
              <a:rPr lang="en-IN" sz="3600" dirty="0" smtClean="0">
                <a:solidFill>
                  <a:schemeClr val="bg1"/>
                </a:solidFill>
                <a:latin typeface="Bree Serif" pitchFamily="50" charset="0"/>
              </a:rPr>
              <a:t>PR Activities</a:t>
            </a:r>
            <a:endParaRPr lang="en-IN" sz="1400" dirty="0">
              <a:solidFill>
                <a:schemeClr val="bg1"/>
              </a:solidFill>
              <a:latin typeface="Bree Serif" pitchFamily="50"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 name="Picture 3"/>
          <p:cNvPicPr/>
          <p:nvPr/>
        </p:nvPicPr>
        <p:blipFill>
          <a:blip r:embed="rId2"/>
          <a:stretch>
            <a:fillRect/>
          </a:stretch>
        </p:blipFill>
        <p:spPr>
          <a:xfrm>
            <a:off x="2971800" y="4036680"/>
            <a:ext cx="4942440" cy="2820600"/>
          </a:xfrm>
          <a:prstGeom prst="rect">
            <a:avLst/>
          </a:prstGeom>
          <a:ln>
            <a:noFill/>
          </a:ln>
        </p:spPr>
      </p:pic>
      <p:sp>
        <p:nvSpPr>
          <p:cNvPr id="244" name="CustomShape 2"/>
          <p:cNvSpPr/>
          <p:nvPr/>
        </p:nvSpPr>
        <p:spPr>
          <a:xfrm>
            <a:off x="600120" y="838080"/>
            <a:ext cx="7933680" cy="943200"/>
          </a:xfrm>
          <a:prstGeom prst="rect">
            <a:avLst/>
          </a:prstGeom>
          <a:noFill/>
          <a:ln>
            <a:noFill/>
          </a:ln>
        </p:spPr>
        <p:txBody>
          <a:bodyPr lIns="90000" tIns="45000" rIns="90000" bIns="45000"/>
          <a:lstStyle/>
          <a:p>
            <a:pPr>
              <a:lnSpc>
                <a:spcPct val="100000"/>
              </a:lnSpc>
            </a:pPr>
            <a:r>
              <a:rPr lang="en-IN" sz="3600" dirty="0">
                <a:solidFill>
                  <a:srgbClr val="FFFFFF"/>
                </a:solidFill>
                <a:latin typeface="Bree Serif" pitchFamily="50" charset="0"/>
              </a:rPr>
              <a:t>Best Practices for Organic Mobile</a:t>
            </a:r>
            <a:endParaRPr sz="3600" dirty="0">
              <a:latin typeface="Bree Serif" pitchFamily="50" charset="0"/>
            </a:endParaRPr>
          </a:p>
          <a:p>
            <a:pPr>
              <a:lnSpc>
                <a:spcPct val="100000"/>
              </a:lnSpc>
            </a:pPr>
            <a:r>
              <a:rPr lang="en-IN" sz="3600" dirty="0">
                <a:solidFill>
                  <a:srgbClr val="FFFFFF"/>
                </a:solidFill>
                <a:latin typeface="Bree Serif" pitchFamily="50" charset="0"/>
              </a:rPr>
              <a:t>Optimization and Experimentation</a:t>
            </a:r>
            <a:endParaRPr sz="3600" dirty="0">
              <a:latin typeface="Bree Serif" pitchFamily="50" charset="0"/>
            </a:endParaRPr>
          </a:p>
        </p:txBody>
      </p:sp>
      <p:sp>
        <p:nvSpPr>
          <p:cNvPr id="245" name="CustomShape 3"/>
          <p:cNvSpPr/>
          <p:nvPr/>
        </p:nvSpPr>
        <p:spPr>
          <a:xfrm>
            <a:off x="685800" y="2233320"/>
            <a:ext cx="7848000" cy="2186280"/>
          </a:xfrm>
          <a:prstGeom prst="rect">
            <a:avLst/>
          </a:prstGeom>
          <a:noFill/>
          <a:ln>
            <a:noFill/>
          </a:ln>
        </p:spPr>
        <p:txBody>
          <a:bodyPr lIns="90000" tIns="45000" rIns="90000" bIns="45000"/>
          <a:lstStyle/>
          <a:p>
            <a:pPr>
              <a:lnSpc>
                <a:spcPct val="100000"/>
              </a:lnSpc>
            </a:pPr>
            <a:r>
              <a:rPr lang="en-IN" sz="1400" b="1" dirty="0">
                <a:solidFill>
                  <a:srgbClr val="FFFFFF"/>
                </a:solidFill>
                <a:latin typeface="Calibri"/>
              </a:rPr>
              <a:t>ASO, PR activities, Social Media promotions constitutes the most important part of the organic app marketing.</a:t>
            </a:r>
            <a:endParaRPr dirty="0"/>
          </a:p>
          <a:p>
            <a:pPr>
              <a:lnSpc>
                <a:spcPct val="100000"/>
              </a:lnSpc>
            </a:pPr>
            <a:endParaRPr dirty="0"/>
          </a:p>
          <a:p>
            <a:pPr marL="285750" indent="-285750">
              <a:lnSpc>
                <a:spcPct val="100000"/>
              </a:lnSpc>
              <a:buFont typeface="Arial" panose="020B0604020202020204" pitchFamily="34" charset="0"/>
              <a:buChar char="•"/>
            </a:pPr>
            <a:r>
              <a:rPr lang="en-IN" sz="1400" dirty="0">
                <a:solidFill>
                  <a:srgbClr val="FFFFFF"/>
                </a:solidFill>
                <a:latin typeface="Calibri"/>
              </a:rPr>
              <a:t>Attribute and measure app installs</a:t>
            </a:r>
            <a:endParaRPr dirty="0"/>
          </a:p>
          <a:p>
            <a:pPr marL="285750" indent="-285750">
              <a:lnSpc>
                <a:spcPct val="100000"/>
              </a:lnSpc>
              <a:buFont typeface="Arial" panose="020B0604020202020204" pitchFamily="34" charset="0"/>
              <a:buChar char="•"/>
            </a:pPr>
            <a:r>
              <a:rPr lang="en-IN" sz="1400" dirty="0">
                <a:solidFill>
                  <a:srgbClr val="FFFFFF"/>
                </a:solidFill>
                <a:latin typeface="Calibri"/>
              </a:rPr>
              <a:t>Identify campaigns and channels having the highest growth potential to acquire quality users. ( </a:t>
            </a:r>
            <a:r>
              <a:rPr lang="en-IN" sz="1400" dirty="0" err="1">
                <a:solidFill>
                  <a:srgbClr val="FFFFFF"/>
                </a:solidFill>
                <a:latin typeface="Calibri"/>
              </a:rPr>
              <a:t>Eg</a:t>
            </a:r>
            <a:r>
              <a:rPr lang="en-IN" sz="1400" dirty="0">
                <a:solidFill>
                  <a:srgbClr val="FFFFFF"/>
                </a:solidFill>
                <a:latin typeface="Calibri"/>
              </a:rPr>
              <a:t> : SMS, Email, Mobile Web and Social Media).</a:t>
            </a:r>
            <a:endParaRPr dirty="0"/>
          </a:p>
          <a:p>
            <a:pPr marL="285750" indent="-285750">
              <a:lnSpc>
                <a:spcPct val="100000"/>
              </a:lnSpc>
              <a:buFont typeface="Arial" panose="020B0604020202020204" pitchFamily="34" charset="0"/>
              <a:buChar char="•"/>
            </a:pPr>
            <a:r>
              <a:rPr lang="en-IN" sz="1400" dirty="0">
                <a:solidFill>
                  <a:srgbClr val="FFFFFF"/>
                </a:solidFill>
                <a:latin typeface="Calibri"/>
              </a:rPr>
              <a:t>Optimize by designing experiments that focus on one aspect of the user lifecycle at a time, such as activation, retention or conversion.</a:t>
            </a:r>
            <a:endParaRPr dirty="0"/>
          </a:p>
          <a:p>
            <a:pPr marL="285750" indent="-285750">
              <a:lnSpc>
                <a:spcPct val="100000"/>
              </a:lnSpc>
              <a:buFont typeface="Arial" panose="020B0604020202020204" pitchFamily="34" charset="0"/>
              <a:buChar char="•"/>
            </a:pPr>
            <a:r>
              <a:rPr lang="en-IN" sz="1400" dirty="0">
                <a:solidFill>
                  <a:srgbClr val="FFFFFF"/>
                </a:solidFill>
                <a:latin typeface="Calibri"/>
              </a:rPr>
              <a:t>Learn and Iterate</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2"/>
          <p:cNvSpPr/>
          <p:nvPr/>
        </p:nvSpPr>
        <p:spPr>
          <a:xfrm>
            <a:off x="619200" y="1559880"/>
            <a:ext cx="7914600" cy="728640"/>
          </a:xfrm>
          <a:prstGeom prst="rect">
            <a:avLst/>
          </a:prstGeom>
          <a:noFill/>
          <a:ln>
            <a:noFill/>
          </a:ln>
        </p:spPr>
        <p:txBody>
          <a:bodyPr lIns="90000" tIns="45000" rIns="90000" bIns="45000"/>
          <a:lstStyle/>
          <a:p>
            <a:pPr>
              <a:lnSpc>
                <a:spcPct val="100000"/>
              </a:lnSpc>
            </a:pPr>
            <a:r>
              <a:rPr lang="en-IN" sz="1400">
                <a:solidFill>
                  <a:srgbClr val="FFFFFF"/>
                </a:solidFill>
                <a:latin typeface="Calibri"/>
              </a:rPr>
              <a:t>App store optimization </a:t>
            </a:r>
            <a:r>
              <a:rPr lang="en-IN" sz="1400" b="1">
                <a:solidFill>
                  <a:srgbClr val="FFFFFF"/>
                </a:solidFill>
                <a:latin typeface="Calibri"/>
              </a:rPr>
              <a:t>(ASO)</a:t>
            </a:r>
            <a:r>
              <a:rPr lang="en-IN" sz="1400">
                <a:solidFill>
                  <a:srgbClr val="FFFFFF"/>
                </a:solidFill>
                <a:latin typeface="Calibri"/>
              </a:rPr>
              <a:t> is your best bet to gain low-cost app exposure, resulting in boosted app downloads, a higher number of quality users, and increased revenue. </a:t>
            </a:r>
            <a:endParaRPr/>
          </a:p>
        </p:txBody>
      </p:sp>
      <p:pic>
        <p:nvPicPr>
          <p:cNvPr id="248" name="Picture 2"/>
          <p:cNvPicPr/>
          <p:nvPr/>
        </p:nvPicPr>
        <p:blipFill>
          <a:blip r:embed="rId2"/>
          <a:stretch>
            <a:fillRect/>
          </a:stretch>
        </p:blipFill>
        <p:spPr>
          <a:xfrm>
            <a:off x="5182320" y="2957400"/>
            <a:ext cx="2971080" cy="1551960"/>
          </a:xfrm>
          <a:prstGeom prst="rect">
            <a:avLst/>
          </a:prstGeom>
          <a:ln>
            <a:noFill/>
          </a:ln>
        </p:spPr>
      </p:pic>
      <p:sp>
        <p:nvSpPr>
          <p:cNvPr id="249" name="CustomShape 3"/>
          <p:cNvSpPr/>
          <p:nvPr/>
        </p:nvSpPr>
        <p:spPr>
          <a:xfrm>
            <a:off x="619200" y="762120"/>
            <a:ext cx="7437960" cy="760320"/>
          </a:xfrm>
          <a:prstGeom prst="rect">
            <a:avLst/>
          </a:prstGeom>
          <a:noFill/>
          <a:ln>
            <a:noFill/>
          </a:ln>
        </p:spPr>
        <p:txBody>
          <a:bodyPr lIns="90000" tIns="45000" rIns="90000" bIns="45000"/>
          <a:lstStyle/>
          <a:p>
            <a:pPr>
              <a:lnSpc>
                <a:spcPct val="100000"/>
              </a:lnSpc>
            </a:pPr>
            <a:r>
              <a:rPr lang="en-IN" sz="3600" dirty="0">
                <a:solidFill>
                  <a:srgbClr val="FFFFFF"/>
                </a:solidFill>
                <a:latin typeface="Bree Serif"/>
              </a:rPr>
              <a:t>ASO – Rightly Done</a:t>
            </a:r>
            <a:endParaRPr sz="1400" dirty="0"/>
          </a:p>
        </p:txBody>
      </p:sp>
      <p:sp>
        <p:nvSpPr>
          <p:cNvPr id="250" name="CustomShape 4"/>
          <p:cNvSpPr/>
          <p:nvPr/>
        </p:nvSpPr>
        <p:spPr>
          <a:xfrm>
            <a:off x="619200" y="4963320"/>
            <a:ext cx="7914600" cy="728640"/>
          </a:xfrm>
          <a:prstGeom prst="rect">
            <a:avLst/>
          </a:prstGeom>
          <a:noFill/>
          <a:ln>
            <a:noFill/>
          </a:ln>
        </p:spPr>
        <p:txBody>
          <a:bodyPr lIns="90000" tIns="45000" rIns="90000" bIns="45000"/>
          <a:lstStyle/>
          <a:p>
            <a:pPr>
              <a:lnSpc>
                <a:spcPct val="100000"/>
              </a:lnSpc>
            </a:pPr>
            <a:r>
              <a:rPr lang="en-IN" sz="1400" dirty="0">
                <a:solidFill>
                  <a:srgbClr val="FFFFFF"/>
                </a:solidFill>
                <a:latin typeface="Calibri"/>
              </a:rPr>
              <a:t>General app store browsing is the most common way apps are discovered, up to 53% actually. With that said, you are up against over 1.5 million apps in both the Apple App Store and the Google Play Store.</a:t>
            </a:r>
            <a:endParaRPr dirty="0"/>
          </a:p>
        </p:txBody>
      </p:sp>
      <p:sp>
        <p:nvSpPr>
          <p:cNvPr id="251" name="CustomShape 5"/>
          <p:cNvSpPr/>
          <p:nvPr/>
        </p:nvSpPr>
        <p:spPr>
          <a:xfrm flipV="1">
            <a:off x="5029680" y="2589480"/>
            <a:ext cx="2894760" cy="1523160"/>
          </a:xfrm>
          <a:prstGeom prst="straightConnector1">
            <a:avLst/>
          </a:prstGeom>
          <a:noFill/>
          <a:ln w="38160">
            <a:solidFill>
              <a:srgbClr val="FFFFFF"/>
            </a:solidFill>
            <a:round/>
            <a:tailEnd type="arrow" w="med" len="med"/>
          </a:ln>
        </p:spPr>
      </p:sp>
      <p:sp>
        <p:nvSpPr>
          <p:cNvPr id="252" name="CustomShape 6"/>
          <p:cNvSpPr/>
          <p:nvPr/>
        </p:nvSpPr>
        <p:spPr>
          <a:xfrm>
            <a:off x="627360" y="4062960"/>
            <a:ext cx="4478040" cy="516600"/>
          </a:xfrm>
          <a:prstGeom prst="rect">
            <a:avLst/>
          </a:prstGeom>
          <a:noFill/>
          <a:ln>
            <a:noFill/>
          </a:ln>
        </p:spPr>
        <p:txBody>
          <a:bodyPr wrap="none" lIns="90000" tIns="45000" rIns="90000" bIns="45000"/>
          <a:lstStyle/>
          <a:p>
            <a:pPr>
              <a:lnSpc>
                <a:spcPct val="100000"/>
              </a:lnSpc>
            </a:pPr>
            <a:r>
              <a:rPr lang="en-IN" sz="2800" b="1" dirty="0">
                <a:solidFill>
                  <a:srgbClr val="FFFFFF"/>
                </a:solidFill>
                <a:latin typeface="Calibri"/>
              </a:rPr>
              <a:t>App store optimization </a:t>
            </a:r>
            <a:endParaRPr dirty="0"/>
          </a:p>
        </p:txBody>
      </p:sp>
      <p:sp>
        <p:nvSpPr>
          <p:cNvPr id="253" name="CustomShape 7"/>
          <p:cNvSpPr/>
          <p:nvPr/>
        </p:nvSpPr>
        <p:spPr>
          <a:xfrm>
            <a:off x="665880" y="2666880"/>
            <a:ext cx="3525120" cy="1842480"/>
          </a:xfrm>
          <a:prstGeom prst="rect">
            <a:avLst/>
          </a:prstGeom>
          <a:noFill/>
          <a:ln>
            <a:noFill/>
          </a:ln>
        </p:spPr>
        <p:txBody>
          <a:bodyPr wrap="none" lIns="90000" tIns="45000" rIns="90000" bIns="45000"/>
          <a:lstStyle/>
          <a:p>
            <a:pPr>
              <a:lnSpc>
                <a:spcPct val="100000"/>
              </a:lnSpc>
            </a:pPr>
            <a:r>
              <a:rPr lang="en-IN" sz="11500" b="1" dirty="0">
                <a:solidFill>
                  <a:srgbClr val="FFFFFF"/>
                </a:solidFill>
                <a:latin typeface="Calibri"/>
              </a:rPr>
              <a:t>ASO</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CustomShape 3"/>
          <p:cNvSpPr/>
          <p:nvPr/>
        </p:nvSpPr>
        <p:spPr>
          <a:xfrm>
            <a:off x="155520" y="-144360"/>
            <a:ext cx="304200" cy="304200"/>
          </a:xfrm>
          <a:prstGeom prst="rect">
            <a:avLst/>
          </a:prstGeom>
          <a:noFill/>
          <a:ln>
            <a:noFill/>
          </a:ln>
        </p:spPr>
      </p:sp>
      <p:sp>
        <p:nvSpPr>
          <p:cNvPr id="257" name="CustomShape 4"/>
          <p:cNvSpPr/>
          <p:nvPr/>
        </p:nvSpPr>
        <p:spPr>
          <a:xfrm>
            <a:off x="155520" y="-144360"/>
            <a:ext cx="304200" cy="304200"/>
          </a:xfrm>
          <a:prstGeom prst="rect">
            <a:avLst/>
          </a:prstGeom>
          <a:noFill/>
          <a:ln>
            <a:noFill/>
          </a:ln>
        </p:spPr>
      </p:sp>
      <p:sp>
        <p:nvSpPr>
          <p:cNvPr id="258" name="CustomShape 5"/>
          <p:cNvSpPr/>
          <p:nvPr/>
        </p:nvSpPr>
        <p:spPr>
          <a:xfrm>
            <a:off x="155520" y="-144360"/>
            <a:ext cx="304200" cy="304200"/>
          </a:xfrm>
          <a:prstGeom prst="rect">
            <a:avLst/>
          </a:prstGeom>
          <a:noFill/>
          <a:ln>
            <a:noFill/>
          </a:ln>
        </p:spPr>
      </p:sp>
      <p:sp>
        <p:nvSpPr>
          <p:cNvPr id="259" name="CustomShape 6"/>
          <p:cNvSpPr/>
          <p:nvPr/>
        </p:nvSpPr>
        <p:spPr>
          <a:xfrm>
            <a:off x="155520" y="-144360"/>
            <a:ext cx="304200" cy="304200"/>
          </a:xfrm>
          <a:prstGeom prst="rect">
            <a:avLst/>
          </a:prstGeom>
          <a:noFill/>
          <a:ln>
            <a:noFill/>
          </a:ln>
        </p:spPr>
      </p:sp>
      <p:sp>
        <p:nvSpPr>
          <p:cNvPr id="260" name="CustomShape 7"/>
          <p:cNvSpPr/>
          <p:nvPr/>
        </p:nvSpPr>
        <p:spPr>
          <a:xfrm>
            <a:off x="155520" y="-144360"/>
            <a:ext cx="304200" cy="304200"/>
          </a:xfrm>
          <a:prstGeom prst="rect">
            <a:avLst/>
          </a:prstGeom>
          <a:noFill/>
          <a:ln>
            <a:noFill/>
          </a:ln>
        </p:spPr>
      </p:sp>
      <p:sp>
        <p:nvSpPr>
          <p:cNvPr id="261" name="CustomShape 8"/>
          <p:cNvSpPr/>
          <p:nvPr/>
        </p:nvSpPr>
        <p:spPr>
          <a:xfrm>
            <a:off x="155520" y="-144360"/>
            <a:ext cx="304200" cy="304200"/>
          </a:xfrm>
          <a:prstGeom prst="rect">
            <a:avLst/>
          </a:prstGeom>
          <a:noFill/>
          <a:ln>
            <a:noFill/>
          </a:ln>
        </p:spPr>
      </p:sp>
      <p:sp>
        <p:nvSpPr>
          <p:cNvPr id="262" name="CustomShape 9"/>
          <p:cNvSpPr/>
          <p:nvPr/>
        </p:nvSpPr>
        <p:spPr>
          <a:xfrm>
            <a:off x="619200" y="762120"/>
            <a:ext cx="7437960" cy="760320"/>
          </a:xfrm>
          <a:prstGeom prst="rect">
            <a:avLst/>
          </a:prstGeom>
          <a:noFill/>
          <a:ln>
            <a:noFill/>
          </a:ln>
        </p:spPr>
        <p:txBody>
          <a:bodyPr lIns="90000" tIns="45000" rIns="90000" bIns="45000"/>
          <a:lstStyle/>
          <a:p>
            <a:pPr>
              <a:lnSpc>
                <a:spcPct val="100000"/>
              </a:lnSpc>
            </a:pPr>
            <a:r>
              <a:rPr lang="en-IN" sz="3600" dirty="0">
                <a:solidFill>
                  <a:srgbClr val="FFFFFF"/>
                </a:solidFill>
                <a:latin typeface="Bree Serif"/>
              </a:rPr>
              <a:t>ASO Tools</a:t>
            </a:r>
            <a:endParaRPr sz="1400" dirty="0"/>
          </a:p>
        </p:txBody>
      </p:sp>
      <p:pic>
        <p:nvPicPr>
          <p:cNvPr id="263" name="Picture 4"/>
          <p:cNvPicPr/>
          <p:nvPr/>
        </p:nvPicPr>
        <p:blipFill>
          <a:blip r:embed="rId2"/>
          <a:stretch>
            <a:fillRect/>
          </a:stretch>
        </p:blipFill>
        <p:spPr>
          <a:xfrm>
            <a:off x="5257800" y="1066680"/>
            <a:ext cx="2613960" cy="2602080"/>
          </a:xfrm>
          <a:prstGeom prst="rect">
            <a:avLst/>
          </a:prstGeom>
          <a:ln>
            <a:noFill/>
          </a:ln>
        </p:spPr>
      </p:pic>
      <p:sp>
        <p:nvSpPr>
          <p:cNvPr id="264" name="CustomShape 10"/>
          <p:cNvSpPr/>
          <p:nvPr/>
        </p:nvSpPr>
        <p:spPr>
          <a:xfrm>
            <a:off x="704880" y="1676520"/>
            <a:ext cx="2418480" cy="1901520"/>
          </a:xfrm>
          <a:prstGeom prst="rect">
            <a:avLst/>
          </a:prstGeom>
          <a:noFill/>
          <a:ln>
            <a:noFill/>
          </a:ln>
        </p:spPr>
        <p:txBody>
          <a:bodyPr lIns="90000" tIns="45000" rIns="90000" bIns="45000"/>
          <a:lstStyle/>
          <a:p>
            <a:pPr marL="285750" indent="-285750">
              <a:lnSpc>
                <a:spcPct val="150000"/>
              </a:lnSpc>
              <a:buFont typeface="Wingdings" panose="05000000000000000000" pitchFamily="2" charset="2"/>
              <a:buChar char="q"/>
            </a:pPr>
            <a:r>
              <a:rPr lang="en-IN" sz="1400" dirty="0">
                <a:solidFill>
                  <a:srgbClr val="FFFFFF"/>
                </a:solidFill>
                <a:latin typeface="Calibri"/>
              </a:rPr>
              <a:t>Search Man</a:t>
            </a:r>
            <a:endParaRPr dirty="0"/>
          </a:p>
          <a:p>
            <a:pPr marL="285750" indent="-285750">
              <a:lnSpc>
                <a:spcPct val="150000"/>
              </a:lnSpc>
              <a:buFont typeface="Wingdings" panose="05000000000000000000" pitchFamily="2" charset="2"/>
              <a:buChar char="q"/>
            </a:pPr>
            <a:r>
              <a:rPr lang="en-IN" sz="1400" dirty="0">
                <a:solidFill>
                  <a:srgbClr val="FFFFFF"/>
                </a:solidFill>
                <a:latin typeface="Calibri"/>
              </a:rPr>
              <a:t>Sensor Tower</a:t>
            </a:r>
            <a:endParaRPr dirty="0"/>
          </a:p>
          <a:p>
            <a:pPr marL="285750" indent="-285750">
              <a:lnSpc>
                <a:spcPct val="150000"/>
              </a:lnSpc>
              <a:buFont typeface="Wingdings" panose="05000000000000000000" pitchFamily="2" charset="2"/>
              <a:buChar char="q"/>
            </a:pPr>
            <a:r>
              <a:rPr lang="en-IN" sz="1400" dirty="0">
                <a:solidFill>
                  <a:srgbClr val="FFFFFF"/>
                </a:solidFill>
                <a:latin typeface="Calibri"/>
              </a:rPr>
              <a:t>App Annie</a:t>
            </a:r>
            <a:endParaRPr dirty="0"/>
          </a:p>
          <a:p>
            <a:pPr marL="285750" indent="-285750">
              <a:lnSpc>
                <a:spcPct val="150000"/>
              </a:lnSpc>
              <a:buFont typeface="Wingdings" panose="05000000000000000000" pitchFamily="2" charset="2"/>
              <a:buChar char="q"/>
            </a:pPr>
            <a:r>
              <a:rPr lang="en-IN" sz="1400" dirty="0" err="1">
                <a:solidFill>
                  <a:srgbClr val="FFFFFF"/>
                </a:solidFill>
                <a:latin typeface="Calibri"/>
              </a:rPr>
              <a:t>MobiledevHQ</a:t>
            </a:r>
            <a:endParaRPr dirty="0"/>
          </a:p>
          <a:p>
            <a:pPr marL="285750" indent="-285750">
              <a:lnSpc>
                <a:spcPct val="150000"/>
              </a:lnSpc>
              <a:buFont typeface="Wingdings" panose="05000000000000000000" pitchFamily="2" charset="2"/>
              <a:buChar char="q"/>
            </a:pPr>
            <a:r>
              <a:rPr lang="en-IN" sz="1400" dirty="0" err="1" smtClean="0">
                <a:solidFill>
                  <a:srgbClr val="FFFFFF"/>
                </a:solidFill>
                <a:latin typeface="Calibri"/>
              </a:rPr>
              <a:t>AppFigures</a:t>
            </a:r>
            <a:endParaRPr dirty="0"/>
          </a:p>
        </p:txBody>
      </p:sp>
      <p:sp>
        <p:nvSpPr>
          <p:cNvPr id="265" name="CustomShape 11"/>
          <p:cNvSpPr/>
          <p:nvPr/>
        </p:nvSpPr>
        <p:spPr>
          <a:xfrm>
            <a:off x="2971800" y="1676520"/>
            <a:ext cx="2285280" cy="1262160"/>
          </a:xfrm>
          <a:prstGeom prst="rect">
            <a:avLst/>
          </a:prstGeom>
          <a:noFill/>
          <a:ln>
            <a:noFill/>
          </a:ln>
        </p:spPr>
        <p:txBody>
          <a:bodyPr lIns="90000" tIns="45000" rIns="90000" bIns="45000"/>
          <a:lstStyle/>
          <a:p>
            <a:pPr marL="285750" indent="-285750">
              <a:lnSpc>
                <a:spcPct val="150000"/>
              </a:lnSpc>
              <a:buFont typeface="Wingdings" panose="05000000000000000000" pitchFamily="2" charset="2"/>
              <a:buChar char="q"/>
            </a:pPr>
            <a:r>
              <a:rPr lang="en-IN" sz="1400" dirty="0">
                <a:solidFill>
                  <a:srgbClr val="FFFFFF"/>
                </a:solidFill>
                <a:latin typeface="Calibri"/>
              </a:rPr>
              <a:t>Mobile Action</a:t>
            </a:r>
            <a:endParaRPr dirty="0"/>
          </a:p>
          <a:p>
            <a:pPr marL="285750" indent="-285750">
              <a:lnSpc>
                <a:spcPct val="150000"/>
              </a:lnSpc>
              <a:buFont typeface="Wingdings" panose="05000000000000000000" pitchFamily="2" charset="2"/>
              <a:buChar char="q"/>
            </a:pPr>
            <a:r>
              <a:rPr lang="en-IN" sz="1400" dirty="0" err="1">
                <a:solidFill>
                  <a:srgbClr val="FFFFFF"/>
                </a:solidFill>
                <a:latin typeface="Calibri"/>
              </a:rPr>
              <a:t>AppCodes</a:t>
            </a:r>
            <a:endParaRPr dirty="0"/>
          </a:p>
          <a:p>
            <a:pPr marL="285750" indent="-285750">
              <a:lnSpc>
                <a:spcPct val="150000"/>
              </a:lnSpc>
              <a:buFont typeface="Wingdings" panose="05000000000000000000" pitchFamily="2" charset="2"/>
              <a:buChar char="q"/>
            </a:pPr>
            <a:r>
              <a:rPr lang="en-IN" sz="1400" dirty="0" err="1">
                <a:solidFill>
                  <a:srgbClr val="FFFFFF"/>
                </a:solidFill>
                <a:latin typeface="Calibri"/>
              </a:rPr>
              <a:t>MetricsCat</a:t>
            </a:r>
            <a:endParaRPr dirty="0"/>
          </a:p>
          <a:p>
            <a:pPr marL="285750" indent="-285750">
              <a:lnSpc>
                <a:spcPct val="150000"/>
              </a:lnSpc>
              <a:buFont typeface="Wingdings" panose="05000000000000000000" pitchFamily="2" charset="2"/>
              <a:buChar char="q"/>
            </a:pPr>
            <a:r>
              <a:rPr lang="en-IN" sz="1400" dirty="0" err="1">
                <a:solidFill>
                  <a:srgbClr val="FFFFFF"/>
                </a:solidFill>
                <a:latin typeface="Calibri"/>
              </a:rPr>
              <a:t>Straply</a:t>
            </a:r>
            <a:endParaRPr dirty="0"/>
          </a:p>
        </p:txBody>
      </p:sp>
      <p:sp>
        <p:nvSpPr>
          <p:cNvPr id="266" name="CustomShape 12"/>
          <p:cNvSpPr/>
          <p:nvPr/>
        </p:nvSpPr>
        <p:spPr>
          <a:xfrm>
            <a:off x="720000" y="4161960"/>
            <a:ext cx="7314480" cy="2009520"/>
          </a:xfrm>
          <a:prstGeom prst="rect">
            <a:avLst/>
          </a:prstGeom>
          <a:noFill/>
          <a:ln>
            <a:noFill/>
          </a:ln>
        </p:spPr>
        <p:txBody>
          <a:bodyPr lIns="90000" tIns="45000" rIns="90000" bIns="45000"/>
          <a:lstStyle/>
          <a:p>
            <a:pPr marL="285750" indent="-285750">
              <a:lnSpc>
                <a:spcPct val="100000"/>
              </a:lnSpc>
              <a:buFont typeface="Arial" panose="020B0604020202020204" pitchFamily="34" charset="0"/>
              <a:buChar char="•"/>
            </a:pPr>
            <a:r>
              <a:rPr lang="en-IN" sz="1400" dirty="0" smtClean="0">
                <a:solidFill>
                  <a:schemeClr val="bg1"/>
                </a:solidFill>
                <a:latin typeface="Calibri"/>
              </a:rPr>
              <a:t>Ensure </a:t>
            </a:r>
            <a:r>
              <a:rPr lang="en-IN" sz="1400" dirty="0">
                <a:solidFill>
                  <a:schemeClr val="bg1"/>
                </a:solidFill>
                <a:latin typeface="Calibri"/>
              </a:rPr>
              <a:t>your keywords are in the title</a:t>
            </a:r>
            <a:endParaRPr sz="1400" dirty="0">
              <a:solidFill>
                <a:schemeClr val="bg1"/>
              </a:solidFill>
            </a:endParaRPr>
          </a:p>
          <a:p>
            <a:pPr marL="285750" indent="-285750">
              <a:lnSpc>
                <a:spcPct val="100000"/>
              </a:lnSpc>
              <a:buFont typeface="Arial" panose="020B0604020202020204" pitchFamily="34" charset="0"/>
              <a:buChar char="•"/>
            </a:pPr>
            <a:r>
              <a:rPr lang="en-IN" sz="1400" dirty="0">
                <a:solidFill>
                  <a:schemeClr val="bg1"/>
                </a:solidFill>
                <a:latin typeface="Calibri"/>
              </a:rPr>
              <a:t>Use keywords in your app store description</a:t>
            </a:r>
            <a:endParaRPr sz="1400" dirty="0">
              <a:solidFill>
                <a:schemeClr val="bg1"/>
              </a:solidFill>
            </a:endParaRPr>
          </a:p>
          <a:p>
            <a:pPr marL="285750" indent="-285750">
              <a:lnSpc>
                <a:spcPct val="100000"/>
              </a:lnSpc>
              <a:buFont typeface="Arial" panose="020B0604020202020204" pitchFamily="34" charset="0"/>
              <a:buChar char="•"/>
            </a:pPr>
            <a:r>
              <a:rPr lang="en-IN" sz="1400" dirty="0">
                <a:solidFill>
                  <a:schemeClr val="bg1"/>
                </a:solidFill>
                <a:latin typeface="Calibri"/>
              </a:rPr>
              <a:t>Appealing Preview Video and screenshots</a:t>
            </a:r>
            <a:endParaRPr sz="1400" dirty="0">
              <a:solidFill>
                <a:schemeClr val="bg1"/>
              </a:solidFill>
            </a:endParaRPr>
          </a:p>
          <a:p>
            <a:pPr marL="285750" indent="-285750">
              <a:lnSpc>
                <a:spcPct val="100000"/>
              </a:lnSpc>
              <a:buFont typeface="Arial" panose="020B0604020202020204" pitchFamily="34" charset="0"/>
              <a:buChar char="•"/>
            </a:pPr>
            <a:r>
              <a:rPr lang="en-IN" sz="1400" dirty="0">
                <a:solidFill>
                  <a:schemeClr val="bg1"/>
                </a:solidFill>
                <a:latin typeface="Calibri"/>
              </a:rPr>
              <a:t>Better icon design to improve CTR</a:t>
            </a:r>
            <a:endParaRPr sz="1400" dirty="0">
              <a:solidFill>
                <a:schemeClr val="bg1"/>
              </a:solidFill>
            </a:endParaRPr>
          </a:p>
          <a:p>
            <a:pPr marL="285750" indent="-285750">
              <a:lnSpc>
                <a:spcPct val="100000"/>
              </a:lnSpc>
              <a:buFont typeface="Arial" panose="020B0604020202020204" pitchFamily="34" charset="0"/>
              <a:buChar char="•"/>
            </a:pPr>
            <a:r>
              <a:rPr lang="en-IN" sz="1400" dirty="0">
                <a:solidFill>
                  <a:schemeClr val="bg1"/>
                </a:solidFill>
                <a:latin typeface="Calibri"/>
              </a:rPr>
              <a:t>Seek to get reviews naturally</a:t>
            </a:r>
            <a:endParaRPr sz="1400" dirty="0">
              <a:solidFill>
                <a:schemeClr val="bg1"/>
              </a:solidFill>
            </a:endParaRPr>
          </a:p>
          <a:p>
            <a:pPr marL="285750" indent="-285750">
              <a:lnSpc>
                <a:spcPct val="100000"/>
              </a:lnSpc>
              <a:buFont typeface="Arial" panose="020B0604020202020204" pitchFamily="34" charset="0"/>
              <a:buChar char="•"/>
            </a:pPr>
            <a:r>
              <a:rPr lang="en-IN" sz="1400" dirty="0">
                <a:solidFill>
                  <a:schemeClr val="bg1"/>
                </a:solidFill>
                <a:latin typeface="Calibri"/>
              </a:rPr>
              <a:t>Seek to get people sharing and linking to your app store listings</a:t>
            </a:r>
            <a:endParaRPr sz="1400"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Picture 3"/>
          <p:cNvPicPr/>
          <p:nvPr/>
        </p:nvPicPr>
        <p:blipFill>
          <a:blip r:embed="rId2"/>
          <a:stretch>
            <a:fillRect/>
          </a:stretch>
        </p:blipFill>
        <p:spPr>
          <a:xfrm>
            <a:off x="1269720" y="304800"/>
            <a:ext cx="6247080" cy="5942880"/>
          </a:xfrm>
          <a:prstGeom prst="rect">
            <a:avLst/>
          </a:prstGeom>
          <a:ln>
            <a:noFill/>
          </a:ln>
        </p:spPr>
      </p:pic>
      <p:sp>
        <p:nvSpPr>
          <p:cNvPr id="269" name="CustomShape 2"/>
          <p:cNvSpPr/>
          <p:nvPr/>
        </p:nvSpPr>
        <p:spPr>
          <a:xfrm>
            <a:off x="5562600" y="2733110"/>
            <a:ext cx="2895600" cy="882000"/>
          </a:xfrm>
          <a:prstGeom prst="rect">
            <a:avLst/>
          </a:prstGeom>
          <a:noFill/>
          <a:ln>
            <a:noFill/>
          </a:ln>
        </p:spPr>
        <p:txBody>
          <a:bodyPr lIns="90000" tIns="45000" rIns="90000" bIns="45000"/>
          <a:lstStyle/>
          <a:p>
            <a:pPr>
              <a:lnSpc>
                <a:spcPct val="100000"/>
              </a:lnSpc>
            </a:pPr>
            <a:r>
              <a:rPr lang="en-IN" sz="1400" dirty="0">
                <a:solidFill>
                  <a:schemeClr val="bg1"/>
                </a:solidFill>
                <a:latin typeface="Calibri"/>
              </a:rPr>
              <a:t>Finding the right users is critical to </a:t>
            </a:r>
            <a:endParaRPr dirty="0">
              <a:solidFill>
                <a:schemeClr val="bg1"/>
              </a:solidFill>
            </a:endParaRPr>
          </a:p>
          <a:p>
            <a:pPr>
              <a:lnSpc>
                <a:spcPct val="100000"/>
              </a:lnSpc>
            </a:pPr>
            <a:r>
              <a:rPr lang="en-IN" sz="1400" dirty="0">
                <a:solidFill>
                  <a:schemeClr val="bg1"/>
                </a:solidFill>
                <a:latin typeface="Calibri"/>
              </a:rPr>
              <a:t>whether an app lives or dies </a:t>
            </a:r>
            <a:endParaRPr dirty="0">
              <a:solidFill>
                <a:schemeClr val="bg1"/>
              </a:solidFill>
            </a:endParaRPr>
          </a:p>
          <a:p>
            <a:pPr>
              <a:lnSpc>
                <a:spcPct val="100000"/>
              </a:lnSpc>
            </a:pPr>
            <a:r>
              <a:rPr lang="en-IN" sz="2400" b="1" i="1" dirty="0">
                <a:solidFill>
                  <a:schemeClr val="bg1"/>
                </a:solidFill>
                <a:latin typeface="Calibri"/>
              </a:rPr>
              <a:t>– Fail and you’ll die.</a:t>
            </a:r>
            <a:endParaRPr dirty="0">
              <a:solidFill>
                <a:schemeClr val="bg1"/>
              </a:solidFill>
            </a:endParaRPr>
          </a:p>
        </p:txBody>
      </p:sp>
      <p:sp>
        <p:nvSpPr>
          <p:cNvPr id="270" name="CustomShape 3"/>
          <p:cNvSpPr/>
          <p:nvPr/>
        </p:nvSpPr>
        <p:spPr>
          <a:xfrm>
            <a:off x="457200" y="2733110"/>
            <a:ext cx="2667000" cy="668880"/>
          </a:xfrm>
          <a:prstGeom prst="rect">
            <a:avLst/>
          </a:prstGeom>
          <a:noFill/>
          <a:ln>
            <a:noFill/>
          </a:ln>
        </p:spPr>
        <p:txBody>
          <a:bodyPr wrap="none" lIns="90000" tIns="45000" rIns="90000" bIns="45000"/>
          <a:lstStyle/>
          <a:p>
            <a:pPr>
              <a:lnSpc>
                <a:spcPct val="100000"/>
              </a:lnSpc>
            </a:pPr>
            <a:r>
              <a:rPr lang="en-IN" sz="1400" dirty="0">
                <a:solidFill>
                  <a:schemeClr val="bg1"/>
                </a:solidFill>
                <a:latin typeface="Calibri"/>
              </a:rPr>
              <a:t>User acquisition is getting harder,</a:t>
            </a:r>
            <a:endParaRPr dirty="0">
              <a:solidFill>
                <a:schemeClr val="bg1"/>
              </a:solidFill>
            </a:endParaRPr>
          </a:p>
          <a:p>
            <a:pPr>
              <a:lnSpc>
                <a:spcPct val="100000"/>
              </a:lnSpc>
            </a:pPr>
            <a:r>
              <a:rPr lang="en-IN" sz="2400" b="1" i="1" dirty="0">
                <a:solidFill>
                  <a:schemeClr val="bg1"/>
                </a:solidFill>
                <a:latin typeface="Calibri"/>
              </a:rPr>
              <a:t>not easier !</a:t>
            </a:r>
            <a:endParaRPr dirty="0">
              <a:solidFill>
                <a:schemeClr val="bg1"/>
              </a:solidFill>
            </a:endParaRPr>
          </a:p>
        </p:txBody>
      </p:sp>
      <p:sp>
        <p:nvSpPr>
          <p:cNvPr id="271" name="CustomShape 4"/>
          <p:cNvSpPr/>
          <p:nvPr/>
        </p:nvSpPr>
        <p:spPr>
          <a:xfrm>
            <a:off x="2706120" y="4648200"/>
            <a:ext cx="3731400" cy="1187280"/>
          </a:xfrm>
          <a:prstGeom prst="rect">
            <a:avLst/>
          </a:prstGeom>
          <a:noFill/>
          <a:ln>
            <a:noFill/>
          </a:ln>
        </p:spPr>
        <p:txBody>
          <a:bodyPr wrap="none" lIns="90000" tIns="45000" rIns="90000" bIns="45000"/>
          <a:lstStyle/>
          <a:p>
            <a:pPr algn="ctr">
              <a:lnSpc>
                <a:spcPct val="100000"/>
              </a:lnSpc>
            </a:pPr>
            <a:r>
              <a:rPr lang="en-IN" sz="3600" dirty="0">
                <a:solidFill>
                  <a:srgbClr val="FFFFFF"/>
                </a:solidFill>
                <a:latin typeface="Bree Serif"/>
              </a:rPr>
              <a:t>Challenges in</a:t>
            </a:r>
            <a:endParaRPr dirty="0"/>
          </a:p>
          <a:p>
            <a:pPr algn="ctr">
              <a:lnSpc>
                <a:spcPct val="100000"/>
              </a:lnSpc>
            </a:pPr>
            <a:r>
              <a:rPr lang="en-IN" sz="3600" dirty="0">
                <a:solidFill>
                  <a:srgbClr val="FFFFFF"/>
                </a:solidFill>
                <a:latin typeface="Bree Serif"/>
              </a:rPr>
              <a:t> User Acquisition</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CustomShape 2"/>
          <p:cNvSpPr/>
          <p:nvPr/>
        </p:nvSpPr>
        <p:spPr>
          <a:xfrm rot="10800000">
            <a:off x="1269720" y="1571400"/>
            <a:ext cx="6605640" cy="4647600"/>
          </a:xfrm>
          <a:prstGeom prst="triangle">
            <a:avLst>
              <a:gd name="adj" fmla="val 50000"/>
            </a:avLst>
          </a:prstGeom>
          <a:solidFill>
            <a:schemeClr val="accent5">
              <a:lumMod val="60000"/>
              <a:lumOff val="40000"/>
            </a:schemeClr>
          </a:solidFill>
          <a:ln w="25560">
            <a:noFill/>
          </a:ln>
        </p:spPr>
      </p:sp>
      <p:sp>
        <p:nvSpPr>
          <p:cNvPr id="274" name="CustomShape 3"/>
          <p:cNvSpPr/>
          <p:nvPr/>
        </p:nvSpPr>
        <p:spPr>
          <a:xfrm>
            <a:off x="2795400" y="1752480"/>
            <a:ext cx="3428280" cy="608760"/>
          </a:xfrm>
          <a:prstGeom prst="roundRect">
            <a:avLst>
              <a:gd name="adj" fmla="val 16667"/>
            </a:avLst>
          </a:prstGeom>
          <a:solidFill>
            <a:schemeClr val="accent5">
              <a:lumMod val="50000"/>
            </a:schemeClr>
          </a:solidFill>
          <a:ln w="25560">
            <a:noFill/>
          </a:ln>
        </p:spPr>
      </p:sp>
      <p:sp>
        <p:nvSpPr>
          <p:cNvPr id="275" name="CustomShape 4"/>
          <p:cNvSpPr/>
          <p:nvPr/>
        </p:nvSpPr>
        <p:spPr>
          <a:xfrm>
            <a:off x="2798280" y="2590920"/>
            <a:ext cx="3428280" cy="608760"/>
          </a:xfrm>
          <a:prstGeom prst="roundRect">
            <a:avLst>
              <a:gd name="adj" fmla="val 16667"/>
            </a:avLst>
          </a:prstGeom>
          <a:solidFill>
            <a:schemeClr val="accent5">
              <a:lumMod val="50000"/>
            </a:schemeClr>
          </a:solidFill>
          <a:ln w="25560">
            <a:noFill/>
          </a:ln>
        </p:spPr>
      </p:sp>
      <p:sp>
        <p:nvSpPr>
          <p:cNvPr id="276" name="CustomShape 5"/>
          <p:cNvSpPr/>
          <p:nvPr/>
        </p:nvSpPr>
        <p:spPr>
          <a:xfrm>
            <a:off x="2798280" y="3369600"/>
            <a:ext cx="3428280" cy="608760"/>
          </a:xfrm>
          <a:prstGeom prst="roundRect">
            <a:avLst>
              <a:gd name="adj" fmla="val 16667"/>
            </a:avLst>
          </a:prstGeom>
          <a:solidFill>
            <a:schemeClr val="accent5">
              <a:lumMod val="50000"/>
            </a:schemeClr>
          </a:solidFill>
          <a:ln w="25560">
            <a:noFill/>
          </a:ln>
        </p:spPr>
      </p:sp>
      <p:sp>
        <p:nvSpPr>
          <p:cNvPr id="277" name="CustomShape 6"/>
          <p:cNvSpPr/>
          <p:nvPr/>
        </p:nvSpPr>
        <p:spPr>
          <a:xfrm>
            <a:off x="2795400" y="4191120"/>
            <a:ext cx="3428280" cy="608760"/>
          </a:xfrm>
          <a:prstGeom prst="roundRect">
            <a:avLst>
              <a:gd name="adj" fmla="val 16667"/>
            </a:avLst>
          </a:prstGeom>
          <a:solidFill>
            <a:schemeClr val="accent5">
              <a:lumMod val="50000"/>
            </a:schemeClr>
          </a:solidFill>
          <a:ln w="25560">
            <a:noFill/>
          </a:ln>
        </p:spPr>
      </p:sp>
      <p:sp>
        <p:nvSpPr>
          <p:cNvPr id="278" name="CustomShape 7"/>
          <p:cNvSpPr/>
          <p:nvPr/>
        </p:nvSpPr>
        <p:spPr>
          <a:xfrm>
            <a:off x="2795400" y="5005440"/>
            <a:ext cx="3428280" cy="608760"/>
          </a:xfrm>
          <a:prstGeom prst="roundRect">
            <a:avLst>
              <a:gd name="adj" fmla="val 16667"/>
            </a:avLst>
          </a:prstGeom>
          <a:solidFill>
            <a:schemeClr val="accent5">
              <a:lumMod val="50000"/>
            </a:schemeClr>
          </a:solidFill>
          <a:ln w="25560">
            <a:noFill/>
          </a:ln>
        </p:spPr>
      </p:sp>
      <p:sp>
        <p:nvSpPr>
          <p:cNvPr id="279" name="CustomShape 8"/>
          <p:cNvSpPr/>
          <p:nvPr/>
        </p:nvSpPr>
        <p:spPr>
          <a:xfrm>
            <a:off x="2956680" y="2709360"/>
            <a:ext cx="2980440" cy="333360"/>
          </a:xfrm>
          <a:prstGeom prst="rect">
            <a:avLst/>
          </a:prstGeom>
          <a:noFill/>
          <a:ln>
            <a:noFill/>
          </a:ln>
        </p:spPr>
        <p:txBody>
          <a:bodyPr wrap="none" lIns="90000" tIns="45000" rIns="90000" bIns="45000"/>
          <a:lstStyle/>
          <a:p>
            <a:pPr algn="ctr">
              <a:lnSpc>
                <a:spcPct val="100000"/>
              </a:lnSpc>
            </a:pPr>
            <a:r>
              <a:rPr lang="en-IN" sz="1600" b="1" i="1">
                <a:solidFill>
                  <a:schemeClr val="bg1"/>
                </a:solidFill>
                <a:latin typeface="Calibri"/>
              </a:rPr>
              <a:t>Visit the App Store page</a:t>
            </a:r>
            <a:endParaRPr>
              <a:solidFill>
                <a:schemeClr val="bg1"/>
              </a:solidFill>
            </a:endParaRPr>
          </a:p>
        </p:txBody>
      </p:sp>
      <p:sp>
        <p:nvSpPr>
          <p:cNvPr id="280" name="CustomShape 9"/>
          <p:cNvSpPr/>
          <p:nvPr/>
        </p:nvSpPr>
        <p:spPr>
          <a:xfrm>
            <a:off x="3215520" y="3505320"/>
            <a:ext cx="2462400" cy="333360"/>
          </a:xfrm>
          <a:prstGeom prst="rect">
            <a:avLst/>
          </a:prstGeom>
          <a:noFill/>
          <a:ln>
            <a:noFill/>
          </a:ln>
        </p:spPr>
        <p:txBody>
          <a:bodyPr wrap="none" lIns="90000" tIns="45000" rIns="90000" bIns="45000"/>
          <a:lstStyle/>
          <a:p>
            <a:pPr algn="ctr">
              <a:lnSpc>
                <a:spcPct val="100000"/>
              </a:lnSpc>
            </a:pPr>
            <a:r>
              <a:rPr lang="en-IN" sz="1600" b="1" i="1">
                <a:solidFill>
                  <a:schemeClr val="bg1"/>
                </a:solidFill>
                <a:latin typeface="Calibri"/>
              </a:rPr>
              <a:t>Decide to Download</a:t>
            </a:r>
            <a:endParaRPr>
              <a:solidFill>
                <a:schemeClr val="bg1"/>
              </a:solidFill>
            </a:endParaRPr>
          </a:p>
        </p:txBody>
      </p:sp>
      <p:sp>
        <p:nvSpPr>
          <p:cNvPr id="281" name="CustomShape 10"/>
          <p:cNvSpPr/>
          <p:nvPr/>
        </p:nvSpPr>
        <p:spPr>
          <a:xfrm>
            <a:off x="2937600" y="4309560"/>
            <a:ext cx="3018600" cy="576000"/>
          </a:xfrm>
          <a:prstGeom prst="rect">
            <a:avLst/>
          </a:prstGeom>
          <a:noFill/>
          <a:ln>
            <a:noFill/>
          </a:ln>
        </p:spPr>
        <p:txBody>
          <a:bodyPr lIns="90000" tIns="45000" rIns="90000" bIns="45000"/>
          <a:lstStyle/>
          <a:p>
            <a:pPr algn="ctr">
              <a:lnSpc>
                <a:spcPct val="100000"/>
              </a:lnSpc>
            </a:pPr>
            <a:r>
              <a:rPr lang="en-IN" sz="1600" b="1" i="1" dirty="0">
                <a:solidFill>
                  <a:schemeClr val="bg1"/>
                </a:solidFill>
                <a:latin typeface="Calibri"/>
              </a:rPr>
              <a:t>Open the App for the First Time</a:t>
            </a:r>
            <a:endParaRPr dirty="0">
              <a:solidFill>
                <a:schemeClr val="bg1"/>
              </a:solidFill>
            </a:endParaRPr>
          </a:p>
        </p:txBody>
      </p:sp>
      <p:sp>
        <p:nvSpPr>
          <p:cNvPr id="282" name="CustomShape 11"/>
          <p:cNvSpPr/>
          <p:nvPr/>
        </p:nvSpPr>
        <p:spPr>
          <a:xfrm>
            <a:off x="2863800" y="5148000"/>
            <a:ext cx="3296880" cy="576000"/>
          </a:xfrm>
          <a:prstGeom prst="rect">
            <a:avLst/>
          </a:prstGeom>
          <a:noFill/>
          <a:ln>
            <a:noFill/>
          </a:ln>
        </p:spPr>
        <p:txBody>
          <a:bodyPr lIns="90000" tIns="45000" rIns="90000" bIns="45000"/>
          <a:lstStyle/>
          <a:p>
            <a:pPr algn="ctr">
              <a:lnSpc>
                <a:spcPct val="100000"/>
              </a:lnSpc>
            </a:pPr>
            <a:r>
              <a:rPr lang="en-IN" sz="1600" b="1" i="1" dirty="0">
                <a:solidFill>
                  <a:schemeClr val="bg1"/>
                </a:solidFill>
                <a:latin typeface="Calibri"/>
              </a:rPr>
              <a:t>Use the App on a Regular Basis</a:t>
            </a:r>
            <a:endParaRPr dirty="0">
              <a:solidFill>
                <a:schemeClr val="bg1"/>
              </a:solidFill>
            </a:endParaRPr>
          </a:p>
        </p:txBody>
      </p:sp>
      <p:sp>
        <p:nvSpPr>
          <p:cNvPr id="283" name="CustomShape 12"/>
          <p:cNvSpPr/>
          <p:nvPr/>
        </p:nvSpPr>
        <p:spPr>
          <a:xfrm>
            <a:off x="974880" y="685800"/>
            <a:ext cx="7193880" cy="760320"/>
          </a:xfrm>
          <a:prstGeom prst="rect">
            <a:avLst/>
          </a:prstGeom>
          <a:noFill/>
          <a:ln>
            <a:noFill/>
          </a:ln>
        </p:spPr>
        <p:txBody>
          <a:bodyPr wrap="none" lIns="90000" tIns="45000" rIns="90000" bIns="45000"/>
          <a:lstStyle/>
          <a:p>
            <a:pPr algn="ctr">
              <a:lnSpc>
                <a:spcPct val="100000"/>
              </a:lnSpc>
            </a:pPr>
            <a:r>
              <a:rPr lang="en-IN" sz="3600" dirty="0">
                <a:solidFill>
                  <a:srgbClr val="FFFFFF"/>
                </a:solidFill>
                <a:latin typeface="Bree Serif" pitchFamily="50" charset="0"/>
              </a:rPr>
              <a:t>User Acquisition Funnel</a:t>
            </a:r>
            <a:endParaRPr sz="1400" dirty="0">
              <a:latin typeface="Bree Serif" pitchFamily="50" charset="0"/>
            </a:endParaRPr>
          </a:p>
        </p:txBody>
      </p:sp>
      <p:sp>
        <p:nvSpPr>
          <p:cNvPr id="284" name="CustomShape 13"/>
          <p:cNvSpPr/>
          <p:nvPr/>
        </p:nvSpPr>
        <p:spPr>
          <a:xfrm>
            <a:off x="3025800" y="1886040"/>
            <a:ext cx="2841840" cy="333360"/>
          </a:xfrm>
          <a:prstGeom prst="rect">
            <a:avLst/>
          </a:prstGeom>
          <a:noFill/>
          <a:ln>
            <a:noFill/>
          </a:ln>
        </p:spPr>
        <p:txBody>
          <a:bodyPr wrap="none" lIns="90000" tIns="45000" rIns="90000" bIns="45000"/>
          <a:lstStyle/>
          <a:p>
            <a:pPr algn="ctr">
              <a:lnSpc>
                <a:spcPct val="100000"/>
              </a:lnSpc>
            </a:pPr>
            <a:r>
              <a:rPr lang="en-IN" sz="1600" b="1" i="1" dirty="0">
                <a:solidFill>
                  <a:schemeClr val="bg1"/>
                </a:solidFill>
                <a:latin typeface="Calibri"/>
              </a:rPr>
              <a:t>Find out the App exists</a:t>
            </a:r>
            <a:endParaRPr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Connector 25"/>
          <p:cNvCxnSpPr/>
          <p:nvPr/>
        </p:nvCxnSpPr>
        <p:spPr>
          <a:xfrm>
            <a:off x="416646" y="3810000"/>
            <a:ext cx="827015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850330" y="3657600"/>
            <a:ext cx="1443340" cy="30777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4800" y="304801"/>
            <a:ext cx="8534400" cy="72106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descr="C:\Users\rajkumars\Desktop\dc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677120"/>
            <a:ext cx="2512013" cy="137088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548722" y="457200"/>
            <a:ext cx="7438696" cy="461665"/>
          </a:xfrm>
          <a:prstGeom prst="rect">
            <a:avLst/>
          </a:prstGeom>
        </p:spPr>
        <p:txBody>
          <a:bodyPr wrap="square">
            <a:spAutoFit/>
          </a:bodyPr>
          <a:lstStyle/>
          <a:p>
            <a:r>
              <a:rPr lang="en-US" sz="2400" dirty="0" smtClean="0">
                <a:solidFill>
                  <a:schemeClr val="bg1"/>
                </a:solidFill>
                <a:latin typeface="Bree Serif" pitchFamily="50" charset="0"/>
              </a:rPr>
              <a:t>Dot Com </a:t>
            </a:r>
            <a:r>
              <a:rPr lang="en-US" sz="2400" dirty="0" err="1" smtClean="0">
                <a:solidFill>
                  <a:schemeClr val="bg1"/>
                </a:solidFill>
                <a:latin typeface="Bree Serif" pitchFamily="50" charset="0"/>
              </a:rPr>
              <a:t>Infoway</a:t>
            </a:r>
            <a:r>
              <a:rPr lang="en-US" sz="2400" dirty="0" smtClean="0">
                <a:solidFill>
                  <a:schemeClr val="bg1"/>
                </a:solidFill>
                <a:latin typeface="Bree Serif" pitchFamily="50" charset="0"/>
              </a:rPr>
              <a:t> Credentials</a:t>
            </a:r>
            <a:endParaRPr lang="en-US" sz="2400" dirty="0">
              <a:solidFill>
                <a:schemeClr val="bg1"/>
              </a:solidFill>
              <a:latin typeface="Bree Serif" pitchFamily="50" charset="0"/>
            </a:endParaRPr>
          </a:p>
        </p:txBody>
      </p:sp>
      <p:sp>
        <p:nvSpPr>
          <p:cNvPr id="22" name="Rectangle 21"/>
          <p:cNvSpPr/>
          <p:nvPr/>
        </p:nvSpPr>
        <p:spPr>
          <a:xfrm>
            <a:off x="3352800" y="1561261"/>
            <a:ext cx="4381328" cy="584775"/>
          </a:xfrm>
          <a:prstGeom prst="rect">
            <a:avLst/>
          </a:prstGeom>
        </p:spPr>
        <p:txBody>
          <a:bodyPr wrap="none">
            <a:spAutoFit/>
          </a:bodyPr>
          <a:lstStyle/>
          <a:p>
            <a:r>
              <a:rPr lang="en-US" altLang="en-US" sz="3200" b="1" i="1" spc="-150" dirty="0">
                <a:latin typeface="Calibri" panose="020F0502020204030204" pitchFamily="34" charset="0"/>
              </a:rPr>
              <a:t>DCI was established </a:t>
            </a:r>
            <a:r>
              <a:rPr lang="en-US" altLang="en-US" sz="3200" b="1" i="1" spc="-150" dirty="0" smtClean="0">
                <a:latin typeface="Calibri" panose="020F0502020204030204" pitchFamily="34" charset="0"/>
              </a:rPr>
              <a:t>in 2000</a:t>
            </a:r>
            <a:endParaRPr lang="en-US" altLang="en-US" sz="3200" b="1" i="1" spc="-150" dirty="0">
              <a:latin typeface="Calibri" panose="020F0502020204030204" pitchFamily="34" charset="0"/>
            </a:endParaRPr>
          </a:p>
        </p:txBody>
      </p:sp>
      <p:sp>
        <p:nvSpPr>
          <p:cNvPr id="23" name="Rectangle 22"/>
          <p:cNvSpPr/>
          <p:nvPr/>
        </p:nvSpPr>
        <p:spPr>
          <a:xfrm>
            <a:off x="3890659" y="3657600"/>
            <a:ext cx="1393330" cy="307777"/>
          </a:xfrm>
          <a:prstGeom prst="rect">
            <a:avLst/>
          </a:prstGeom>
        </p:spPr>
        <p:txBody>
          <a:bodyPr wrap="none">
            <a:spAutoFit/>
          </a:bodyPr>
          <a:lstStyle/>
          <a:p>
            <a:r>
              <a:rPr lang="en-US" altLang="en-US" sz="1400" b="1" i="1" dirty="0">
                <a:latin typeface="Calibri" panose="020F0502020204030204" pitchFamily="34" charset="0"/>
              </a:rPr>
              <a:t>Other Initiatives</a:t>
            </a:r>
          </a:p>
        </p:txBody>
      </p:sp>
      <p:sp>
        <p:nvSpPr>
          <p:cNvPr id="24" name="Rectangle 23"/>
          <p:cNvSpPr/>
          <p:nvPr/>
        </p:nvSpPr>
        <p:spPr>
          <a:xfrm>
            <a:off x="3352800" y="2677948"/>
            <a:ext cx="3249992" cy="369332"/>
          </a:xfrm>
          <a:prstGeom prst="rect">
            <a:avLst/>
          </a:prstGeom>
        </p:spPr>
        <p:txBody>
          <a:bodyPr wrap="none">
            <a:spAutoFit/>
          </a:bodyPr>
          <a:lstStyle/>
          <a:p>
            <a:r>
              <a:rPr lang="en-US" altLang="en-US" i="1" dirty="0">
                <a:solidFill>
                  <a:srgbClr val="C00000"/>
                </a:solidFill>
                <a:latin typeface="Calibri" panose="020F0502020204030204" pitchFamily="34" charset="0"/>
              </a:rPr>
              <a:t>Headquartered at Chennai, India</a:t>
            </a:r>
          </a:p>
        </p:txBody>
      </p:sp>
      <p:pic>
        <p:nvPicPr>
          <p:cNvPr id="27" name="Picture 2" descr="D:\User Home\Rajkumar S\My Projects\Apps World\PSD Files\Apps-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0199" y="4283696"/>
            <a:ext cx="1687387" cy="80662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8743" y="4419600"/>
            <a:ext cx="1915857" cy="507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1320" y="5528401"/>
            <a:ext cx="1996606" cy="499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9583" y="4191000"/>
            <a:ext cx="1538721" cy="87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0" descr="D:\User Home\Rajkumar S\My Projects\Cash On App Project\Final images\1024x1024.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4793" y="5505305"/>
            <a:ext cx="591498" cy="59149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1106591" y="5562600"/>
            <a:ext cx="1408009" cy="321160"/>
          </a:xfrm>
          <a:prstGeom prst="rect">
            <a:avLst/>
          </a:prstGeom>
        </p:spPr>
        <p:txBody>
          <a:bodyPr wrap="none">
            <a:spAutoFit/>
          </a:bodyPr>
          <a:lstStyle/>
          <a:p>
            <a:r>
              <a:rPr lang="en-US" altLang="en-US" sz="2000" b="1" dirty="0">
                <a:latin typeface="Myriad Pro" pitchFamily="34" charset="0"/>
              </a:rPr>
              <a:t>Cash On Apps</a:t>
            </a:r>
          </a:p>
        </p:txBody>
      </p:sp>
      <p:pic>
        <p:nvPicPr>
          <p:cNvPr id="1026" name="Picture 2" descr="D:\User Home\Rajkumar S\My Projects\Galatta Project\Galatta-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75533" y="5592365"/>
            <a:ext cx="1958595" cy="4896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07280" y="2031617"/>
            <a:ext cx="4572000" cy="646331"/>
          </a:xfrm>
          <a:prstGeom prst="rect">
            <a:avLst/>
          </a:prstGeom>
        </p:spPr>
        <p:txBody>
          <a:bodyPr>
            <a:spAutoFit/>
          </a:bodyPr>
          <a:lstStyle/>
          <a:p>
            <a:r>
              <a:rPr lang="en-US" altLang="en-US" b="1" i="1" dirty="0" smtClean="0">
                <a:latin typeface="Calibri" panose="020F0502020204030204" pitchFamily="34" charset="0"/>
              </a:rPr>
              <a:t>100+ IT professionals across 3 offices in 2 cities in India</a:t>
            </a:r>
            <a:endParaRPr lang="en-US" altLang="en-US" b="1" i="1" dirty="0">
              <a:latin typeface="Calibri" panose="020F0502020204030204" pitchFamily="34" charset="0"/>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ajkumars\Desktop\avata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709" y="2514600"/>
            <a:ext cx="3062291" cy="2286000"/>
          </a:xfrm>
          <a:prstGeom prst="rect">
            <a:avLst/>
          </a:prstGeom>
          <a:noFill/>
          <a:effectLst>
            <a:outerShdw blurRad="1524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0" y="2364938"/>
            <a:ext cx="4572000" cy="1815882"/>
          </a:xfrm>
          <a:prstGeom prst="rect">
            <a:avLst/>
          </a:prstGeom>
        </p:spPr>
        <p:txBody>
          <a:bodyPr>
            <a:spAutoFit/>
          </a:bodyPr>
          <a:lstStyle/>
          <a:p>
            <a:pPr marL="285750" indent="-285750">
              <a:lnSpc>
                <a:spcPct val="100000"/>
              </a:lnSpc>
              <a:buFont typeface="Arial" panose="020B0604020202020204" pitchFamily="34" charset="0"/>
              <a:buChar char="•"/>
            </a:pPr>
            <a:r>
              <a:rPr lang="en-IN" sz="1400" dirty="0" smtClean="0">
                <a:solidFill>
                  <a:schemeClr val="bg1"/>
                </a:solidFill>
                <a:latin typeface="Calibri"/>
              </a:rPr>
              <a:t>Incentivized CPI</a:t>
            </a:r>
            <a:endParaRPr lang="en-IN" sz="1000" dirty="0" smtClean="0">
              <a:solidFill>
                <a:schemeClr val="bg1"/>
              </a:solidFill>
            </a:endParaRPr>
          </a:p>
          <a:p>
            <a:pPr marL="285750" indent="-285750">
              <a:lnSpc>
                <a:spcPct val="100000"/>
              </a:lnSpc>
              <a:buFont typeface="Arial" panose="020B0604020202020204" pitchFamily="34" charset="0"/>
              <a:buChar char="•"/>
            </a:pPr>
            <a:r>
              <a:rPr lang="en-IN" sz="1400" dirty="0" smtClean="0">
                <a:solidFill>
                  <a:schemeClr val="bg1"/>
                </a:solidFill>
                <a:latin typeface="Calibri"/>
              </a:rPr>
              <a:t>Non-Incentivized CPI</a:t>
            </a:r>
            <a:endParaRPr lang="en-IN" sz="1000" dirty="0" smtClean="0">
              <a:solidFill>
                <a:schemeClr val="bg1"/>
              </a:solidFill>
            </a:endParaRPr>
          </a:p>
          <a:p>
            <a:pPr marL="285750" indent="-285750">
              <a:lnSpc>
                <a:spcPct val="100000"/>
              </a:lnSpc>
              <a:buFont typeface="Arial" panose="020B0604020202020204" pitchFamily="34" charset="0"/>
              <a:buChar char="•"/>
            </a:pPr>
            <a:r>
              <a:rPr lang="en-IN" sz="1400" dirty="0" smtClean="0">
                <a:solidFill>
                  <a:schemeClr val="bg1"/>
                </a:solidFill>
                <a:latin typeface="Calibri"/>
              </a:rPr>
              <a:t>Mobile App Wall</a:t>
            </a:r>
            <a:endParaRPr lang="en-IN" sz="1000" dirty="0" smtClean="0">
              <a:solidFill>
                <a:schemeClr val="bg1"/>
              </a:solidFill>
            </a:endParaRPr>
          </a:p>
          <a:p>
            <a:pPr marL="285750" indent="-285750">
              <a:lnSpc>
                <a:spcPct val="100000"/>
              </a:lnSpc>
              <a:buFont typeface="Arial" panose="020B0604020202020204" pitchFamily="34" charset="0"/>
              <a:buChar char="•"/>
            </a:pPr>
            <a:r>
              <a:rPr lang="en-IN" sz="1400" dirty="0" smtClean="0">
                <a:solidFill>
                  <a:schemeClr val="bg1"/>
                </a:solidFill>
                <a:latin typeface="Calibri"/>
              </a:rPr>
              <a:t>App of the Day Promotions</a:t>
            </a:r>
            <a:endParaRPr lang="en-IN" sz="1000" dirty="0" smtClean="0">
              <a:solidFill>
                <a:schemeClr val="bg1"/>
              </a:solidFill>
            </a:endParaRPr>
          </a:p>
          <a:p>
            <a:pPr marL="285750" indent="-285750">
              <a:lnSpc>
                <a:spcPct val="100000"/>
              </a:lnSpc>
              <a:buFont typeface="Arial" panose="020B0604020202020204" pitchFamily="34" charset="0"/>
              <a:buChar char="•"/>
            </a:pPr>
            <a:r>
              <a:rPr lang="en-IN" sz="1400" dirty="0" smtClean="0">
                <a:solidFill>
                  <a:schemeClr val="bg1"/>
                </a:solidFill>
                <a:latin typeface="Calibri"/>
              </a:rPr>
              <a:t>Social Media (Facebook, Twitter, </a:t>
            </a:r>
            <a:r>
              <a:rPr lang="en-IN" sz="1400" dirty="0" err="1" smtClean="0">
                <a:solidFill>
                  <a:schemeClr val="bg1"/>
                </a:solidFill>
                <a:latin typeface="Calibri"/>
              </a:rPr>
              <a:t>Youtube</a:t>
            </a:r>
            <a:r>
              <a:rPr lang="en-IN" sz="1400" dirty="0" smtClean="0">
                <a:solidFill>
                  <a:schemeClr val="bg1"/>
                </a:solidFill>
                <a:latin typeface="Calibri"/>
              </a:rPr>
              <a:t> Advertising)</a:t>
            </a:r>
            <a:endParaRPr lang="en-IN" sz="1000" dirty="0" smtClean="0">
              <a:solidFill>
                <a:schemeClr val="bg1"/>
              </a:solidFill>
            </a:endParaRPr>
          </a:p>
          <a:p>
            <a:pPr marL="285750" indent="-285750">
              <a:lnSpc>
                <a:spcPct val="100000"/>
              </a:lnSpc>
              <a:buFont typeface="Arial" panose="020B0604020202020204" pitchFamily="34" charset="0"/>
              <a:buChar char="•"/>
            </a:pPr>
            <a:r>
              <a:rPr lang="en-IN" sz="1400" dirty="0" smtClean="0">
                <a:solidFill>
                  <a:schemeClr val="bg1"/>
                </a:solidFill>
                <a:latin typeface="Calibri"/>
              </a:rPr>
              <a:t>Search </a:t>
            </a:r>
            <a:r>
              <a:rPr lang="en-IN" sz="1400" dirty="0" smtClean="0">
                <a:solidFill>
                  <a:schemeClr val="bg1"/>
                </a:solidFill>
                <a:latin typeface="Calibri"/>
              </a:rPr>
              <a:t>Marketing (Google </a:t>
            </a:r>
            <a:r>
              <a:rPr lang="en-IN" sz="1400" dirty="0" err="1" smtClean="0">
                <a:solidFill>
                  <a:schemeClr val="bg1"/>
                </a:solidFill>
                <a:latin typeface="Calibri"/>
              </a:rPr>
              <a:t>Adwords</a:t>
            </a:r>
            <a:r>
              <a:rPr lang="en-IN" sz="1400" dirty="0" smtClean="0">
                <a:solidFill>
                  <a:schemeClr val="bg1"/>
                </a:solidFill>
                <a:latin typeface="Calibri"/>
              </a:rPr>
              <a:t>)</a:t>
            </a:r>
            <a:endParaRPr lang="en-IN" sz="1000" dirty="0" smtClean="0">
              <a:solidFill>
                <a:schemeClr val="bg1"/>
              </a:solidFill>
            </a:endParaRPr>
          </a:p>
          <a:p>
            <a:pPr marL="285750" indent="-285750">
              <a:lnSpc>
                <a:spcPct val="100000"/>
              </a:lnSpc>
              <a:buFont typeface="Arial" panose="020B0604020202020204" pitchFamily="34" charset="0"/>
              <a:buChar char="•"/>
            </a:pPr>
            <a:r>
              <a:rPr lang="en-IN" sz="1400" dirty="0" smtClean="0">
                <a:solidFill>
                  <a:schemeClr val="bg1"/>
                </a:solidFill>
                <a:latin typeface="Calibri"/>
              </a:rPr>
              <a:t>Television Advertising</a:t>
            </a:r>
            <a:endParaRPr lang="en-IN" sz="1000" dirty="0" smtClean="0">
              <a:solidFill>
                <a:schemeClr val="bg1"/>
              </a:solidFill>
            </a:endParaRPr>
          </a:p>
          <a:p>
            <a:pPr marL="285750" indent="-285750">
              <a:lnSpc>
                <a:spcPct val="100000"/>
              </a:lnSpc>
              <a:buFont typeface="Arial" panose="020B0604020202020204" pitchFamily="34" charset="0"/>
              <a:buChar char="•"/>
            </a:pPr>
            <a:r>
              <a:rPr lang="en-IN" sz="1400" dirty="0" smtClean="0">
                <a:solidFill>
                  <a:schemeClr val="bg1"/>
                </a:solidFill>
                <a:latin typeface="Calibri"/>
              </a:rPr>
              <a:t>Celebrity Features &amp; Endorsements</a:t>
            </a:r>
            <a:endParaRPr lang="en-IN" sz="1000" dirty="0">
              <a:solidFill>
                <a:schemeClr val="bg1"/>
              </a:solidFill>
            </a:endParaRPr>
          </a:p>
        </p:txBody>
      </p:sp>
      <p:sp>
        <p:nvSpPr>
          <p:cNvPr id="3" name="Rectangle 2"/>
          <p:cNvSpPr/>
          <p:nvPr/>
        </p:nvSpPr>
        <p:spPr>
          <a:xfrm>
            <a:off x="762000" y="1371600"/>
            <a:ext cx="5249450" cy="646331"/>
          </a:xfrm>
          <a:prstGeom prst="rect">
            <a:avLst/>
          </a:prstGeom>
        </p:spPr>
        <p:txBody>
          <a:bodyPr wrap="none">
            <a:spAutoFit/>
          </a:bodyPr>
          <a:lstStyle/>
          <a:p>
            <a:pPr>
              <a:lnSpc>
                <a:spcPct val="100000"/>
              </a:lnSpc>
            </a:pPr>
            <a:r>
              <a:rPr lang="en-IN" sz="3200" dirty="0" smtClean="0">
                <a:solidFill>
                  <a:schemeClr val="bg1"/>
                </a:solidFill>
                <a:latin typeface="Bree Serif" pitchFamily="50" charset="0"/>
              </a:rPr>
              <a:t>User </a:t>
            </a:r>
            <a:r>
              <a:rPr lang="en-IN" sz="3600" dirty="0" smtClean="0">
                <a:solidFill>
                  <a:schemeClr val="bg1"/>
                </a:solidFill>
                <a:latin typeface="Bree Serif" pitchFamily="50" charset="0"/>
              </a:rPr>
              <a:t>Acquisition</a:t>
            </a:r>
            <a:r>
              <a:rPr lang="en-IN" sz="3200" dirty="0" smtClean="0">
                <a:solidFill>
                  <a:schemeClr val="bg1"/>
                </a:solidFill>
                <a:latin typeface="Bree Serif" pitchFamily="50" charset="0"/>
              </a:rPr>
              <a:t> Channels</a:t>
            </a:r>
            <a:endParaRPr lang="en-IN" sz="1200" dirty="0">
              <a:solidFill>
                <a:schemeClr val="bg1"/>
              </a:solidFill>
              <a:latin typeface="Bree Serif" pitchFamily="50"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Picture 3"/>
          <p:cNvPicPr/>
          <p:nvPr/>
        </p:nvPicPr>
        <p:blipFill>
          <a:blip r:embed="rId2"/>
          <a:stretch>
            <a:fillRect/>
          </a:stretch>
        </p:blipFill>
        <p:spPr>
          <a:xfrm>
            <a:off x="533520" y="762120"/>
            <a:ext cx="4799880" cy="2381400"/>
          </a:xfrm>
          <a:prstGeom prst="rect">
            <a:avLst/>
          </a:prstGeom>
          <a:ln>
            <a:noFill/>
          </a:ln>
        </p:spPr>
      </p:pic>
      <p:sp>
        <p:nvSpPr>
          <p:cNvPr id="289" name="CustomShape 2"/>
          <p:cNvSpPr/>
          <p:nvPr/>
        </p:nvSpPr>
        <p:spPr>
          <a:xfrm>
            <a:off x="4800600" y="2971800"/>
            <a:ext cx="3962400" cy="2220480"/>
          </a:xfrm>
          <a:prstGeom prst="rect">
            <a:avLst/>
          </a:prstGeom>
          <a:noFill/>
          <a:ln>
            <a:noFill/>
          </a:ln>
        </p:spPr>
        <p:txBody>
          <a:bodyPr lIns="90000" tIns="45000" rIns="90000" bIns="45000"/>
          <a:lstStyle/>
          <a:p>
            <a:pPr marL="285750" indent="-285750">
              <a:lnSpc>
                <a:spcPct val="150000"/>
              </a:lnSpc>
              <a:buFont typeface="Wingdings" panose="05000000000000000000" pitchFamily="2" charset="2"/>
              <a:buChar char="Ø"/>
            </a:pPr>
            <a:r>
              <a:rPr lang="en-IN" sz="1400" dirty="0">
                <a:solidFill>
                  <a:srgbClr val="FFFFFF"/>
                </a:solidFill>
                <a:latin typeface="Calibri"/>
              </a:rPr>
              <a:t>Does my app offer something valuable to share?</a:t>
            </a:r>
            <a:endParaRPr dirty="0"/>
          </a:p>
          <a:p>
            <a:pPr marL="285750" indent="-285750">
              <a:lnSpc>
                <a:spcPct val="150000"/>
              </a:lnSpc>
              <a:buFont typeface="Wingdings" panose="05000000000000000000" pitchFamily="2" charset="2"/>
              <a:buChar char="Ø"/>
            </a:pPr>
            <a:r>
              <a:rPr lang="en-IN" sz="1400" dirty="0">
                <a:solidFill>
                  <a:srgbClr val="FFFFFF"/>
                </a:solidFill>
                <a:latin typeface="Calibri"/>
              </a:rPr>
              <a:t>Is it worth being shared?</a:t>
            </a:r>
            <a:endParaRPr dirty="0"/>
          </a:p>
          <a:p>
            <a:pPr marL="285750" indent="-285750">
              <a:lnSpc>
                <a:spcPct val="150000"/>
              </a:lnSpc>
              <a:buFont typeface="Wingdings" panose="05000000000000000000" pitchFamily="2" charset="2"/>
              <a:buChar char="Ø"/>
            </a:pPr>
            <a:r>
              <a:rPr lang="en-IN" sz="1400" dirty="0">
                <a:solidFill>
                  <a:srgbClr val="FFFFFF"/>
                </a:solidFill>
                <a:latin typeface="Calibri"/>
              </a:rPr>
              <a:t>How will users be rewarded when they share?</a:t>
            </a:r>
            <a:endParaRPr dirty="0"/>
          </a:p>
          <a:p>
            <a:pPr marL="285750" indent="-285750">
              <a:lnSpc>
                <a:spcPct val="150000"/>
              </a:lnSpc>
              <a:buFont typeface="Wingdings" panose="05000000000000000000" pitchFamily="2" charset="2"/>
              <a:buChar char="Ø"/>
            </a:pPr>
            <a:r>
              <a:rPr lang="en-IN" sz="1400" dirty="0">
                <a:solidFill>
                  <a:srgbClr val="FFFFFF"/>
                </a:solidFill>
                <a:latin typeface="Calibri"/>
              </a:rPr>
              <a:t>Why will users want to share?</a:t>
            </a:r>
            <a:endParaRPr dirty="0"/>
          </a:p>
          <a:p>
            <a:pPr marL="285750" indent="-285750">
              <a:lnSpc>
                <a:spcPct val="150000"/>
              </a:lnSpc>
              <a:buFont typeface="Wingdings" panose="05000000000000000000" pitchFamily="2" charset="2"/>
              <a:buChar char="Ø"/>
            </a:pPr>
            <a:r>
              <a:rPr lang="en-IN" sz="1400" dirty="0">
                <a:solidFill>
                  <a:srgbClr val="FFFFFF"/>
                </a:solidFill>
                <a:latin typeface="Calibri"/>
              </a:rPr>
              <a:t>Why would they want their friends to share?</a:t>
            </a:r>
            <a:endParaRPr dirty="0"/>
          </a:p>
          <a:p>
            <a:pPr marL="285750" indent="-285750">
              <a:lnSpc>
                <a:spcPct val="150000"/>
              </a:lnSpc>
              <a:buFont typeface="Wingdings" panose="05000000000000000000" pitchFamily="2" charset="2"/>
              <a:buChar char="Ø"/>
            </a:pPr>
            <a:r>
              <a:rPr lang="en-IN" sz="1400" dirty="0">
                <a:solidFill>
                  <a:srgbClr val="FFFFFF"/>
                </a:solidFill>
                <a:latin typeface="Calibri"/>
              </a:rPr>
              <a:t>How will my app motivate users to keep sharing over the long term?</a:t>
            </a:r>
            <a:endParaRPr dirty="0"/>
          </a:p>
        </p:txBody>
      </p:sp>
      <p:sp>
        <p:nvSpPr>
          <p:cNvPr id="290" name="CustomShape 3"/>
          <p:cNvSpPr/>
          <p:nvPr/>
        </p:nvSpPr>
        <p:spPr>
          <a:xfrm>
            <a:off x="4800600" y="2115000"/>
            <a:ext cx="4190400" cy="760320"/>
          </a:xfrm>
          <a:prstGeom prst="rect">
            <a:avLst/>
          </a:prstGeom>
          <a:noFill/>
          <a:ln>
            <a:noFill/>
          </a:ln>
        </p:spPr>
        <p:txBody>
          <a:bodyPr lIns="90000" tIns="45000" rIns="90000" bIns="45000"/>
          <a:lstStyle/>
          <a:p>
            <a:pPr>
              <a:lnSpc>
                <a:spcPct val="100000"/>
              </a:lnSpc>
            </a:pPr>
            <a:r>
              <a:rPr lang="en-IN" sz="3600" dirty="0">
                <a:solidFill>
                  <a:srgbClr val="FFFFFF"/>
                </a:solidFill>
                <a:latin typeface="Bree Serif"/>
              </a:rPr>
              <a:t>Viral Marketing</a:t>
            </a:r>
            <a:endParaRPr sz="1400" dirty="0"/>
          </a:p>
        </p:txBody>
      </p:sp>
      <p:sp>
        <p:nvSpPr>
          <p:cNvPr id="291" name="CustomShape 4"/>
          <p:cNvSpPr/>
          <p:nvPr/>
        </p:nvSpPr>
        <p:spPr>
          <a:xfrm>
            <a:off x="725760" y="1867680"/>
            <a:ext cx="3921840" cy="3694320"/>
          </a:xfrm>
          <a:prstGeom prst="roundRect">
            <a:avLst>
              <a:gd name="adj" fmla="val 6587"/>
            </a:avLst>
          </a:prstGeom>
          <a:solidFill>
            <a:srgbClr val="FFFFFF"/>
          </a:solidFill>
          <a:ln w="25560">
            <a:noFill/>
          </a:ln>
        </p:spPr>
        <p:txBody>
          <a:bodyPr lIns="90000" tIns="45000" rIns="90000" bIns="45000" anchor="ctr"/>
          <a:lstStyle/>
          <a:p>
            <a:pPr algn="ctr">
              <a:lnSpc>
                <a:spcPct val="100000"/>
              </a:lnSpc>
            </a:pPr>
            <a:r>
              <a:rPr lang="en-IN">
                <a:solidFill>
                  <a:srgbClr val="FFFFFF"/>
                </a:solidFill>
                <a:latin typeface="Calibri"/>
              </a:rPr>
              <a:t>   </a:t>
            </a:r>
            <a:endParaRPr/>
          </a:p>
        </p:txBody>
      </p:sp>
      <p:pic>
        <p:nvPicPr>
          <p:cNvPr id="292" name="Picture 2"/>
          <p:cNvPicPr/>
          <p:nvPr/>
        </p:nvPicPr>
        <p:blipFill>
          <a:blip r:embed="rId3"/>
          <a:stretch>
            <a:fillRect/>
          </a:stretch>
        </p:blipFill>
        <p:spPr>
          <a:xfrm>
            <a:off x="988200" y="2115000"/>
            <a:ext cx="3396600" cy="31996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Picture 3"/>
          <p:cNvPicPr/>
          <p:nvPr/>
        </p:nvPicPr>
        <p:blipFill>
          <a:blip r:embed="rId2"/>
          <a:stretch>
            <a:fillRect/>
          </a:stretch>
        </p:blipFill>
        <p:spPr>
          <a:xfrm>
            <a:off x="304800" y="1702800"/>
            <a:ext cx="4097160" cy="2032920"/>
          </a:xfrm>
          <a:prstGeom prst="rect">
            <a:avLst/>
          </a:prstGeom>
          <a:ln>
            <a:noFill/>
          </a:ln>
        </p:spPr>
      </p:pic>
      <p:pic>
        <p:nvPicPr>
          <p:cNvPr id="295" name="Picture 2"/>
          <p:cNvPicPr/>
          <p:nvPr/>
        </p:nvPicPr>
        <p:blipFill>
          <a:blip r:embed="rId3"/>
          <a:stretch>
            <a:fillRect/>
          </a:stretch>
        </p:blipFill>
        <p:spPr>
          <a:xfrm>
            <a:off x="663840" y="1863360"/>
            <a:ext cx="3041640" cy="3136320"/>
          </a:xfrm>
          <a:prstGeom prst="rect">
            <a:avLst/>
          </a:prstGeom>
          <a:ln>
            <a:noFill/>
          </a:ln>
        </p:spPr>
      </p:pic>
      <p:sp>
        <p:nvSpPr>
          <p:cNvPr id="296" name="CustomShape 2"/>
          <p:cNvSpPr/>
          <p:nvPr/>
        </p:nvSpPr>
        <p:spPr>
          <a:xfrm>
            <a:off x="4496400" y="2945160"/>
            <a:ext cx="4037760" cy="1581120"/>
          </a:xfrm>
          <a:prstGeom prst="rect">
            <a:avLst/>
          </a:prstGeom>
          <a:noFill/>
          <a:ln>
            <a:noFill/>
          </a:ln>
        </p:spPr>
        <p:txBody>
          <a:bodyPr lIns="90000" tIns="45000" rIns="90000" bIns="45000"/>
          <a:lstStyle/>
          <a:p>
            <a:pPr marL="285750" indent="-285750">
              <a:lnSpc>
                <a:spcPct val="100000"/>
              </a:lnSpc>
              <a:buFont typeface="Wingdings" panose="05000000000000000000" pitchFamily="2" charset="2"/>
              <a:buChar char="Ø"/>
            </a:pPr>
            <a:r>
              <a:rPr lang="en-IN" sz="1400" b="1" dirty="0">
                <a:solidFill>
                  <a:srgbClr val="FFFFFF"/>
                </a:solidFill>
                <a:latin typeface="Calibri"/>
              </a:rPr>
              <a:t>Drive more conversions from existing customers</a:t>
            </a:r>
            <a:endParaRPr dirty="0"/>
          </a:p>
          <a:p>
            <a:pPr marL="285750" indent="-285750">
              <a:lnSpc>
                <a:spcPct val="100000"/>
              </a:lnSpc>
              <a:buFont typeface="Wingdings" panose="05000000000000000000" pitchFamily="2" charset="2"/>
              <a:buChar char="Ø"/>
            </a:pPr>
            <a:endParaRPr dirty="0"/>
          </a:p>
          <a:p>
            <a:pPr marL="285750" indent="-285750">
              <a:lnSpc>
                <a:spcPct val="100000"/>
              </a:lnSpc>
              <a:buFont typeface="Wingdings" panose="05000000000000000000" pitchFamily="2" charset="2"/>
              <a:buChar char="Ø"/>
            </a:pPr>
            <a:r>
              <a:rPr lang="en-IN" sz="1400" b="1" dirty="0">
                <a:solidFill>
                  <a:srgbClr val="FFFFFF"/>
                </a:solidFill>
                <a:latin typeface="Calibri"/>
              </a:rPr>
              <a:t>Leverage your “power users” for upsells</a:t>
            </a:r>
            <a:endParaRPr dirty="0"/>
          </a:p>
          <a:p>
            <a:pPr marL="285750" indent="-285750">
              <a:lnSpc>
                <a:spcPct val="100000"/>
              </a:lnSpc>
              <a:buFont typeface="Wingdings" panose="05000000000000000000" pitchFamily="2" charset="2"/>
              <a:buChar char="Ø"/>
            </a:pPr>
            <a:endParaRPr dirty="0"/>
          </a:p>
          <a:p>
            <a:pPr marL="285750" indent="-285750">
              <a:lnSpc>
                <a:spcPct val="100000"/>
              </a:lnSpc>
              <a:buFont typeface="Wingdings" panose="05000000000000000000" pitchFamily="2" charset="2"/>
              <a:buChar char="Ø"/>
            </a:pPr>
            <a:r>
              <a:rPr lang="en-IN" sz="1400" b="1" dirty="0">
                <a:solidFill>
                  <a:srgbClr val="FFFFFF"/>
                </a:solidFill>
                <a:latin typeface="Calibri"/>
              </a:rPr>
              <a:t>Re-engage lapsed users</a:t>
            </a:r>
            <a:endParaRPr dirty="0"/>
          </a:p>
        </p:txBody>
      </p:sp>
      <p:sp>
        <p:nvSpPr>
          <p:cNvPr id="297" name="CustomShape 3"/>
          <p:cNvSpPr/>
          <p:nvPr/>
        </p:nvSpPr>
        <p:spPr>
          <a:xfrm>
            <a:off x="4496400" y="2004840"/>
            <a:ext cx="4190400" cy="760320"/>
          </a:xfrm>
          <a:prstGeom prst="rect">
            <a:avLst/>
          </a:prstGeom>
          <a:noFill/>
          <a:ln>
            <a:noFill/>
          </a:ln>
        </p:spPr>
        <p:txBody>
          <a:bodyPr lIns="90000" tIns="45000" rIns="90000" bIns="45000"/>
          <a:lstStyle/>
          <a:p>
            <a:pPr>
              <a:lnSpc>
                <a:spcPct val="100000"/>
              </a:lnSpc>
            </a:pPr>
            <a:r>
              <a:rPr lang="en-IN" sz="3600" dirty="0">
                <a:solidFill>
                  <a:srgbClr val="FFFFFF"/>
                </a:solidFill>
                <a:latin typeface="Bree Serif"/>
              </a:rPr>
              <a:t>Remarketing</a:t>
            </a:r>
            <a:endParaRPr sz="14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p:cNvSpPr/>
          <p:nvPr/>
        </p:nvSpPr>
        <p:spPr>
          <a:xfrm>
            <a:off x="852480" y="1676400"/>
            <a:ext cx="7771680" cy="1095120"/>
          </a:xfrm>
          <a:prstGeom prst="rect">
            <a:avLst/>
          </a:prstGeom>
          <a:noFill/>
          <a:ln>
            <a:noFill/>
          </a:ln>
        </p:spPr>
        <p:txBody>
          <a:bodyPr lIns="90000" tIns="45000" rIns="90000" bIns="45000"/>
          <a:lstStyle/>
          <a:p>
            <a:pPr>
              <a:lnSpc>
                <a:spcPct val="100000"/>
              </a:lnSpc>
            </a:pPr>
            <a:r>
              <a:rPr lang="en-IN" sz="1600" i="1" dirty="0">
                <a:solidFill>
                  <a:schemeClr val="bg1"/>
                </a:solidFill>
                <a:latin typeface="Calibri"/>
              </a:rPr>
              <a:t>Think of social media as the modern form of </a:t>
            </a:r>
            <a:r>
              <a:rPr lang="en-IN" sz="2000" b="1" i="1" dirty="0">
                <a:solidFill>
                  <a:schemeClr val="bg1"/>
                </a:solidFill>
                <a:latin typeface="Calibri"/>
              </a:rPr>
              <a:t>“word of mouth marketing”. </a:t>
            </a:r>
            <a:r>
              <a:rPr lang="en-IN" sz="2000" i="1" dirty="0">
                <a:solidFill>
                  <a:schemeClr val="bg1"/>
                </a:solidFill>
                <a:latin typeface="Calibri"/>
              </a:rPr>
              <a:t>People are talking about your brand on social media, whether you’re listening and engaging or not.</a:t>
            </a:r>
            <a:r>
              <a:rPr lang="en-IN" sz="2400" i="1" dirty="0">
                <a:solidFill>
                  <a:schemeClr val="bg1"/>
                </a:solidFill>
                <a:latin typeface="Calibri"/>
              </a:rPr>
              <a:t> </a:t>
            </a:r>
            <a:endParaRPr dirty="0">
              <a:solidFill>
                <a:schemeClr val="bg1"/>
              </a:solidFill>
            </a:endParaRPr>
          </a:p>
        </p:txBody>
      </p:sp>
      <p:sp>
        <p:nvSpPr>
          <p:cNvPr id="300" name="CustomShape 2"/>
          <p:cNvSpPr/>
          <p:nvPr/>
        </p:nvSpPr>
        <p:spPr>
          <a:xfrm>
            <a:off x="852480" y="990720"/>
            <a:ext cx="7437960" cy="455760"/>
          </a:xfrm>
          <a:prstGeom prst="rect">
            <a:avLst/>
          </a:prstGeom>
          <a:noFill/>
          <a:ln>
            <a:noFill/>
          </a:ln>
        </p:spPr>
        <p:txBody>
          <a:bodyPr lIns="90000" tIns="45000" rIns="90000" bIns="45000"/>
          <a:lstStyle/>
          <a:p>
            <a:pPr>
              <a:lnSpc>
                <a:spcPct val="100000"/>
              </a:lnSpc>
            </a:pPr>
            <a:r>
              <a:rPr lang="en-IN" sz="3200" dirty="0">
                <a:solidFill>
                  <a:schemeClr val="bg1"/>
                </a:solidFill>
                <a:latin typeface="Bree Serif"/>
              </a:rPr>
              <a:t>Social Media for User Acquisition</a:t>
            </a:r>
            <a:endParaRPr sz="2400" dirty="0">
              <a:solidFill>
                <a:schemeClr val="bg1"/>
              </a:solidFill>
            </a:endParaRPr>
          </a:p>
        </p:txBody>
      </p:sp>
      <p:sp>
        <p:nvSpPr>
          <p:cNvPr id="2" name="Rectangle 1"/>
          <p:cNvSpPr/>
          <p:nvPr/>
        </p:nvSpPr>
        <p:spPr>
          <a:xfrm>
            <a:off x="852480" y="2997875"/>
            <a:ext cx="4329120" cy="2031325"/>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i="1" dirty="0" smtClean="0">
                <a:solidFill>
                  <a:schemeClr val="bg1"/>
                </a:solidFill>
                <a:latin typeface="Calibri"/>
              </a:rPr>
              <a:t>Create targeted, shareable content. </a:t>
            </a:r>
            <a:endParaRPr lang="en-US" sz="1400" dirty="0" smtClean="0">
              <a:solidFill>
                <a:schemeClr val="bg1"/>
              </a:solidFill>
            </a:endParaRPr>
          </a:p>
          <a:p>
            <a:pPr marL="285750" indent="-285750">
              <a:lnSpc>
                <a:spcPct val="150000"/>
              </a:lnSpc>
              <a:buFont typeface="Arial" panose="020B0604020202020204" pitchFamily="34" charset="0"/>
              <a:buChar char="•"/>
            </a:pPr>
            <a:r>
              <a:rPr lang="en-US" sz="1400" i="1" dirty="0" smtClean="0">
                <a:solidFill>
                  <a:schemeClr val="bg1"/>
                </a:solidFill>
                <a:latin typeface="Calibri"/>
              </a:rPr>
              <a:t>Use social media channels to build a fan base</a:t>
            </a:r>
            <a:endParaRPr lang="en-US" sz="1400" dirty="0" smtClean="0">
              <a:solidFill>
                <a:schemeClr val="bg1"/>
              </a:solidFill>
            </a:endParaRPr>
          </a:p>
          <a:p>
            <a:pPr marL="285750" indent="-285750">
              <a:lnSpc>
                <a:spcPct val="150000"/>
              </a:lnSpc>
              <a:buFont typeface="Arial" panose="020B0604020202020204" pitchFamily="34" charset="0"/>
              <a:buChar char="•"/>
            </a:pPr>
            <a:r>
              <a:rPr lang="en-US" sz="1400" i="1" dirty="0" smtClean="0">
                <a:solidFill>
                  <a:schemeClr val="bg1"/>
                </a:solidFill>
                <a:latin typeface="Calibri"/>
              </a:rPr>
              <a:t>Close the loop with the “</a:t>
            </a:r>
            <a:r>
              <a:rPr lang="en-US" sz="1400" b="1" i="1" dirty="0" smtClean="0">
                <a:solidFill>
                  <a:schemeClr val="bg1"/>
                </a:solidFill>
                <a:latin typeface="Calibri"/>
              </a:rPr>
              <a:t>one click rule</a:t>
            </a:r>
            <a:r>
              <a:rPr lang="en-US" sz="1400" i="1" dirty="0" smtClean="0">
                <a:solidFill>
                  <a:schemeClr val="bg1"/>
                </a:solidFill>
                <a:latin typeface="Calibri"/>
              </a:rPr>
              <a:t>” of selling more apps</a:t>
            </a:r>
            <a:endParaRPr lang="en-US" sz="1400" dirty="0" smtClean="0">
              <a:solidFill>
                <a:schemeClr val="bg1"/>
              </a:solidFill>
            </a:endParaRPr>
          </a:p>
          <a:p>
            <a:pPr marL="285750" indent="-285750">
              <a:lnSpc>
                <a:spcPct val="150000"/>
              </a:lnSpc>
              <a:buFont typeface="Arial" panose="020B0604020202020204" pitchFamily="34" charset="0"/>
              <a:buChar char="•"/>
            </a:pPr>
            <a:r>
              <a:rPr lang="en-US" sz="1400" i="1" dirty="0" smtClean="0">
                <a:solidFill>
                  <a:schemeClr val="bg1"/>
                </a:solidFill>
                <a:latin typeface="Calibri"/>
              </a:rPr>
              <a:t>Reward users for connecting with your product</a:t>
            </a:r>
            <a:endParaRPr lang="en-US" sz="1400" dirty="0" smtClean="0">
              <a:solidFill>
                <a:schemeClr val="bg1"/>
              </a:solidFill>
            </a:endParaRPr>
          </a:p>
          <a:p>
            <a:pPr marL="285750" indent="-285750">
              <a:lnSpc>
                <a:spcPct val="150000"/>
              </a:lnSpc>
              <a:buFont typeface="Arial" panose="020B0604020202020204" pitchFamily="34" charset="0"/>
              <a:buChar char="•"/>
            </a:pPr>
            <a:r>
              <a:rPr lang="en-US" sz="1400" i="1" dirty="0" smtClean="0">
                <a:solidFill>
                  <a:schemeClr val="bg1"/>
                </a:solidFill>
                <a:latin typeface="Calibri"/>
              </a:rPr>
              <a:t>Embrace and encourage user-generated content</a:t>
            </a:r>
            <a:endParaRPr lang="en-US" sz="1400" dirty="0">
              <a:solidFill>
                <a:schemeClr val="bg1"/>
              </a:solidFill>
            </a:endParaRPr>
          </a:p>
        </p:txBody>
      </p:sp>
      <p:pic>
        <p:nvPicPr>
          <p:cNvPr id="2050" name="Picture 2" descr="C:\Users\rajkumars\Desktop\,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2819400"/>
            <a:ext cx="36195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CustomShape 2"/>
          <p:cNvSpPr/>
          <p:nvPr/>
        </p:nvSpPr>
        <p:spPr>
          <a:xfrm>
            <a:off x="838080" y="3595680"/>
            <a:ext cx="3428280" cy="2777400"/>
          </a:xfrm>
          <a:prstGeom prst="rect">
            <a:avLst/>
          </a:prstGeom>
          <a:noFill/>
          <a:ln>
            <a:noFill/>
          </a:ln>
        </p:spPr>
        <p:txBody>
          <a:bodyPr lIns="90000" tIns="45000" rIns="90000" bIns="45000" anchor="ctr"/>
          <a:lstStyle/>
          <a:p>
            <a:pPr>
              <a:lnSpc>
                <a:spcPct val="100000"/>
              </a:lnSpc>
            </a:pPr>
            <a:r>
              <a:rPr lang="en-IN" sz="1600" b="1" dirty="0">
                <a:solidFill>
                  <a:srgbClr val="FFFF00"/>
                </a:solidFill>
                <a:latin typeface="Calibri"/>
              </a:rPr>
              <a:t>ENGAGEMENT:</a:t>
            </a:r>
            <a:endParaRPr dirty="0"/>
          </a:p>
          <a:p>
            <a:pPr>
              <a:lnSpc>
                <a:spcPct val="100000"/>
              </a:lnSpc>
            </a:pPr>
            <a:r>
              <a:rPr lang="en-IN" sz="1400" dirty="0">
                <a:solidFill>
                  <a:srgbClr val="FFFFFF"/>
                </a:solidFill>
                <a:latin typeface="Calibri"/>
              </a:rPr>
              <a:t>This category covers metrics that will tell you what percentage of users stick with your app after Downloading</a:t>
            </a:r>
            <a:endParaRPr dirty="0"/>
          </a:p>
          <a:p>
            <a:pPr>
              <a:lnSpc>
                <a:spcPct val="100000"/>
              </a:lnSpc>
            </a:pP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Retention</a:t>
            </a: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Drop off rates</a:t>
            </a: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Session length</a:t>
            </a:r>
            <a:endParaRPr dirty="0"/>
          </a:p>
          <a:p>
            <a:pPr>
              <a:lnSpc>
                <a:spcPct val="100000"/>
              </a:lnSpc>
            </a:pPr>
            <a:endParaRPr dirty="0"/>
          </a:p>
        </p:txBody>
      </p:sp>
      <p:pic>
        <p:nvPicPr>
          <p:cNvPr id="304" name="Picture 2"/>
          <p:cNvPicPr/>
          <p:nvPr/>
        </p:nvPicPr>
        <p:blipFill>
          <a:blip r:embed="rId2"/>
          <a:stretch>
            <a:fillRect/>
          </a:stretch>
        </p:blipFill>
        <p:spPr>
          <a:xfrm>
            <a:off x="4411800" y="361800"/>
            <a:ext cx="4426920" cy="2971080"/>
          </a:xfrm>
          <a:prstGeom prst="rect">
            <a:avLst/>
          </a:prstGeom>
          <a:ln>
            <a:noFill/>
          </a:ln>
        </p:spPr>
      </p:pic>
      <p:sp>
        <p:nvSpPr>
          <p:cNvPr id="305" name="CustomShape 3"/>
          <p:cNvSpPr/>
          <p:nvPr/>
        </p:nvSpPr>
        <p:spPr>
          <a:xfrm>
            <a:off x="4648320" y="3595680"/>
            <a:ext cx="3733200" cy="2705760"/>
          </a:xfrm>
          <a:prstGeom prst="rect">
            <a:avLst/>
          </a:prstGeom>
          <a:noFill/>
          <a:ln>
            <a:noFill/>
          </a:ln>
        </p:spPr>
        <p:txBody>
          <a:bodyPr lIns="90000" tIns="45000" rIns="90000" bIns="45000"/>
          <a:lstStyle/>
          <a:p>
            <a:pPr>
              <a:lnSpc>
                <a:spcPct val="100000"/>
              </a:lnSpc>
            </a:pPr>
            <a:r>
              <a:rPr lang="en-IN" sz="1600" b="1" dirty="0">
                <a:solidFill>
                  <a:srgbClr val="FFFF00"/>
                </a:solidFill>
                <a:latin typeface="Calibri"/>
              </a:rPr>
              <a:t>OUTCOMES:</a:t>
            </a:r>
            <a:endParaRPr dirty="0"/>
          </a:p>
          <a:p>
            <a:pPr>
              <a:lnSpc>
                <a:spcPct val="100000"/>
              </a:lnSpc>
            </a:pPr>
            <a:r>
              <a:rPr lang="en-IN" sz="1400" dirty="0">
                <a:solidFill>
                  <a:srgbClr val="FFFFFF"/>
                </a:solidFill>
                <a:latin typeface="Calibri"/>
              </a:rPr>
              <a:t>Outcomes are the areas where users convert in your app.</a:t>
            </a:r>
            <a:endParaRPr dirty="0"/>
          </a:p>
          <a:p>
            <a:pPr>
              <a:lnSpc>
                <a:spcPct val="100000"/>
              </a:lnSpc>
            </a:pP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In-app purchases</a:t>
            </a: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App purchases</a:t>
            </a: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Goal conversions (sign ups, view a  certain screen, etc.)</a:t>
            </a: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App monetization</a:t>
            </a:r>
            <a:endParaRPr dirty="0"/>
          </a:p>
          <a:p>
            <a:pPr marL="285750" indent="-285750">
              <a:lnSpc>
                <a:spcPct val="100000"/>
              </a:lnSpc>
              <a:buFont typeface="Wingdings" panose="05000000000000000000" pitchFamily="2" charset="2"/>
              <a:buChar char="ü"/>
            </a:pPr>
            <a:r>
              <a:rPr lang="en-IN" sz="1600" b="1" dirty="0">
                <a:solidFill>
                  <a:srgbClr val="FFFFFF"/>
                </a:solidFill>
                <a:latin typeface="Calibri"/>
              </a:rPr>
              <a:t>Determining the LTV of the user</a:t>
            </a:r>
            <a:endParaRPr dirty="0"/>
          </a:p>
        </p:txBody>
      </p:sp>
      <p:sp>
        <p:nvSpPr>
          <p:cNvPr id="307" name="CustomShape 5"/>
          <p:cNvSpPr/>
          <p:nvPr/>
        </p:nvSpPr>
        <p:spPr>
          <a:xfrm>
            <a:off x="838080" y="1523880"/>
            <a:ext cx="3961800" cy="2037600"/>
          </a:xfrm>
          <a:prstGeom prst="rect">
            <a:avLst/>
          </a:prstGeom>
          <a:noFill/>
          <a:ln>
            <a:noFill/>
          </a:ln>
        </p:spPr>
        <p:txBody>
          <a:bodyPr lIns="90000" tIns="45000" rIns="90000" bIns="45000"/>
          <a:lstStyle/>
          <a:p>
            <a:pPr>
              <a:lnSpc>
                <a:spcPct val="100000"/>
              </a:lnSpc>
            </a:pPr>
            <a:r>
              <a:rPr lang="en-IN" b="1" dirty="0">
                <a:solidFill>
                  <a:srgbClr val="FFFF00"/>
                </a:solidFill>
                <a:latin typeface="Calibri"/>
              </a:rPr>
              <a:t>ACQUISITION:</a:t>
            </a:r>
            <a:endParaRPr dirty="0"/>
          </a:p>
          <a:p>
            <a:pPr>
              <a:lnSpc>
                <a:spcPct val="100000"/>
              </a:lnSpc>
            </a:pPr>
            <a:endParaRPr lang="en-IN" dirty="0"/>
          </a:p>
          <a:p>
            <a:pPr>
              <a:lnSpc>
                <a:spcPct val="100000"/>
              </a:lnSpc>
            </a:pPr>
            <a:r>
              <a:rPr lang="en-IN" sz="1400" dirty="0" smtClean="0">
                <a:solidFill>
                  <a:srgbClr val="FFFFFF"/>
                </a:solidFill>
                <a:latin typeface="Calibri"/>
              </a:rPr>
              <a:t>This </a:t>
            </a:r>
            <a:r>
              <a:rPr lang="en-IN" sz="1400" dirty="0">
                <a:solidFill>
                  <a:srgbClr val="FFFFFF"/>
                </a:solidFill>
                <a:latin typeface="Calibri"/>
              </a:rPr>
              <a:t>category covers all the metrics used to acquire users. Here are the most critical ones:</a:t>
            </a:r>
            <a:endParaRPr dirty="0"/>
          </a:p>
          <a:p>
            <a:pPr>
              <a:lnSpc>
                <a:spcPct val="100000"/>
              </a:lnSpc>
            </a:pPr>
            <a:endParaRPr dirty="0"/>
          </a:p>
          <a:p>
            <a:pPr>
              <a:lnSpc>
                <a:spcPct val="100000"/>
              </a:lnSpc>
              <a:buFont typeface="Wingdings" charset="2"/>
              <a:buChar char=""/>
            </a:pPr>
            <a:r>
              <a:rPr lang="en-IN" sz="1600" b="1" dirty="0">
                <a:solidFill>
                  <a:srgbClr val="FFFFFF"/>
                </a:solidFill>
                <a:latin typeface="Calibri"/>
              </a:rPr>
              <a:t>Downloads</a:t>
            </a:r>
            <a:endParaRPr dirty="0"/>
          </a:p>
          <a:p>
            <a:pPr>
              <a:lnSpc>
                <a:spcPct val="100000"/>
              </a:lnSpc>
              <a:buFont typeface="Wingdings" charset="2"/>
              <a:buChar char=""/>
            </a:pPr>
            <a:r>
              <a:rPr lang="en-IN" sz="1600" b="1" dirty="0">
                <a:solidFill>
                  <a:srgbClr val="FFFFFF"/>
                </a:solidFill>
                <a:latin typeface="Calibri"/>
              </a:rPr>
              <a:t>New users</a:t>
            </a:r>
            <a:endParaRPr dirty="0"/>
          </a:p>
          <a:p>
            <a:pPr>
              <a:lnSpc>
                <a:spcPct val="100000"/>
              </a:lnSpc>
              <a:buFont typeface="Wingdings" charset="2"/>
              <a:buChar char=""/>
            </a:pPr>
            <a:r>
              <a:rPr lang="en-IN" sz="1600" b="1" dirty="0">
                <a:solidFill>
                  <a:srgbClr val="FFFFFF"/>
                </a:solidFill>
                <a:latin typeface="Calibri"/>
              </a:rPr>
              <a:t>Active Users</a:t>
            </a:r>
            <a:endParaRPr dirty="0"/>
          </a:p>
        </p:txBody>
      </p:sp>
      <p:sp>
        <p:nvSpPr>
          <p:cNvPr id="2" name="Rectangle 1"/>
          <p:cNvSpPr/>
          <p:nvPr/>
        </p:nvSpPr>
        <p:spPr>
          <a:xfrm>
            <a:off x="838080" y="914400"/>
            <a:ext cx="3063018" cy="646331"/>
          </a:xfrm>
          <a:prstGeom prst="rect">
            <a:avLst/>
          </a:prstGeom>
        </p:spPr>
        <p:txBody>
          <a:bodyPr wrap="none">
            <a:spAutoFit/>
          </a:bodyPr>
          <a:lstStyle/>
          <a:p>
            <a:pPr>
              <a:lnSpc>
                <a:spcPct val="100000"/>
              </a:lnSpc>
            </a:pPr>
            <a:r>
              <a:rPr lang="en-IN" sz="3600" dirty="0" smtClean="0">
                <a:solidFill>
                  <a:srgbClr val="FFFFFF"/>
                </a:solidFill>
                <a:latin typeface="Bree Serif"/>
              </a:rPr>
              <a:t>Best Practices</a:t>
            </a:r>
            <a:endParaRPr lang="en-IN" sz="28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 name="Picture 2"/>
          <p:cNvPicPr/>
          <p:nvPr/>
        </p:nvPicPr>
        <p:blipFill>
          <a:blip r:embed="rId2"/>
          <a:stretch>
            <a:fillRect/>
          </a:stretch>
        </p:blipFill>
        <p:spPr>
          <a:xfrm>
            <a:off x="1116281" y="838200"/>
            <a:ext cx="6780840" cy="4941558"/>
          </a:xfrm>
          <a:prstGeom prst="rect">
            <a:avLst/>
          </a:prstGeom>
          <a:ln>
            <a:noFill/>
          </a:ln>
        </p:spPr>
      </p:pic>
      <p:sp>
        <p:nvSpPr>
          <p:cNvPr id="309" name="CustomShape 1"/>
          <p:cNvSpPr/>
          <p:nvPr/>
        </p:nvSpPr>
        <p:spPr>
          <a:xfrm>
            <a:off x="5943600" y="5791200"/>
            <a:ext cx="2064600" cy="257400"/>
          </a:xfrm>
          <a:prstGeom prst="rect">
            <a:avLst/>
          </a:prstGeom>
          <a:noFill/>
          <a:ln>
            <a:noFill/>
          </a:ln>
        </p:spPr>
        <p:txBody>
          <a:bodyPr wrap="none" lIns="90000" tIns="45000" rIns="90000" bIns="45000"/>
          <a:lstStyle/>
          <a:p>
            <a:pPr>
              <a:lnSpc>
                <a:spcPct val="100000"/>
              </a:lnSpc>
            </a:pPr>
            <a:r>
              <a:rPr lang="en-IN" sz="1100" dirty="0">
                <a:solidFill>
                  <a:srgbClr val="000000"/>
                </a:solidFill>
                <a:latin typeface="Calibri"/>
              </a:rPr>
              <a:t>Source: Smartinsights.com</a:t>
            </a: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2"/>
          <p:cNvSpPr/>
          <p:nvPr/>
        </p:nvSpPr>
        <p:spPr>
          <a:xfrm>
            <a:off x="852480" y="990720"/>
            <a:ext cx="7437960" cy="699480"/>
          </a:xfrm>
          <a:prstGeom prst="rect">
            <a:avLst/>
          </a:prstGeom>
          <a:noFill/>
          <a:ln>
            <a:noFill/>
          </a:ln>
        </p:spPr>
        <p:txBody>
          <a:bodyPr lIns="90000" tIns="45000" rIns="90000" bIns="45000"/>
          <a:lstStyle/>
          <a:p>
            <a:pPr>
              <a:lnSpc>
                <a:spcPct val="100000"/>
              </a:lnSpc>
            </a:pPr>
            <a:r>
              <a:rPr lang="en-IN" sz="3600" dirty="0">
                <a:solidFill>
                  <a:srgbClr val="FFFFFF"/>
                </a:solidFill>
                <a:latin typeface="Bree Serif"/>
              </a:rPr>
              <a:t>Key Take </a:t>
            </a:r>
            <a:r>
              <a:rPr lang="en-IN" sz="3600" dirty="0" err="1">
                <a:solidFill>
                  <a:srgbClr val="FFFFFF"/>
                </a:solidFill>
                <a:latin typeface="Bree Serif"/>
              </a:rPr>
              <a:t>Aways</a:t>
            </a:r>
            <a:endParaRPr sz="1600" dirty="0"/>
          </a:p>
        </p:txBody>
      </p:sp>
      <p:pic>
        <p:nvPicPr>
          <p:cNvPr id="313" name="Picture 2"/>
          <p:cNvPicPr/>
          <p:nvPr/>
        </p:nvPicPr>
        <p:blipFill>
          <a:blip r:embed="rId2"/>
          <a:stretch>
            <a:fillRect/>
          </a:stretch>
        </p:blipFill>
        <p:spPr>
          <a:xfrm>
            <a:off x="5573520" y="1234440"/>
            <a:ext cx="2736360" cy="4757040"/>
          </a:xfrm>
          <a:prstGeom prst="rect">
            <a:avLst/>
          </a:prstGeom>
          <a:ln>
            <a:noFill/>
          </a:ln>
          <a:effectLst>
            <a:outerShdw blurRad="76200" dir="13500000" sy="23000" kx="1200000" algn="br" rotWithShape="0">
              <a:prstClr val="black">
                <a:alpha val="20000"/>
              </a:prstClr>
            </a:outerShdw>
          </a:effectLst>
        </p:spPr>
      </p:pic>
      <p:sp>
        <p:nvSpPr>
          <p:cNvPr id="2" name="Rectangle 1"/>
          <p:cNvSpPr/>
          <p:nvPr/>
        </p:nvSpPr>
        <p:spPr>
          <a:xfrm>
            <a:off x="881055" y="1828800"/>
            <a:ext cx="4572000" cy="3007170"/>
          </a:xfrm>
          <a:prstGeom prst="rect">
            <a:avLst/>
          </a:prstGeom>
        </p:spPr>
        <p:txBody>
          <a:bodyPr>
            <a:spAutoFit/>
          </a:bodyPr>
          <a:lstStyle/>
          <a:p>
            <a:pPr marL="285750" indent="-285750">
              <a:lnSpc>
                <a:spcPct val="150000"/>
              </a:lnSpc>
              <a:buFont typeface="Arial" panose="020B0604020202020204" pitchFamily="34" charset="0"/>
              <a:buChar char="•"/>
            </a:pPr>
            <a:r>
              <a:rPr lang="en-US" sz="1600" b="1" dirty="0" smtClean="0">
                <a:solidFill>
                  <a:srgbClr val="FFFFFF"/>
                </a:solidFill>
                <a:latin typeface="Calibri"/>
              </a:rPr>
              <a:t>Building the right app and building it right</a:t>
            </a:r>
            <a:endParaRPr lang="en-US" sz="1600" dirty="0" smtClean="0"/>
          </a:p>
          <a:p>
            <a:pPr marL="285750" indent="-285750">
              <a:lnSpc>
                <a:spcPct val="150000"/>
              </a:lnSpc>
              <a:buFont typeface="Arial" panose="020B0604020202020204" pitchFamily="34" charset="0"/>
              <a:buChar char="•"/>
            </a:pPr>
            <a:r>
              <a:rPr lang="en-US" sz="1600" b="1" dirty="0" smtClean="0">
                <a:solidFill>
                  <a:srgbClr val="FFFFFF"/>
                </a:solidFill>
                <a:latin typeface="Calibri"/>
              </a:rPr>
              <a:t>Optimizing your app store page</a:t>
            </a:r>
            <a:endParaRPr lang="en-US" sz="1600" dirty="0" smtClean="0"/>
          </a:p>
          <a:p>
            <a:pPr marL="285750" indent="-285750">
              <a:lnSpc>
                <a:spcPct val="150000"/>
              </a:lnSpc>
              <a:buFont typeface="Arial" panose="020B0604020202020204" pitchFamily="34" charset="0"/>
              <a:buChar char="•"/>
            </a:pPr>
            <a:r>
              <a:rPr lang="en-US" sz="1600" b="1" dirty="0" smtClean="0">
                <a:solidFill>
                  <a:srgbClr val="FFFFFF"/>
                </a:solidFill>
                <a:latin typeface="Calibri"/>
              </a:rPr>
              <a:t>Choosing the right promo campaigns</a:t>
            </a:r>
            <a:endParaRPr lang="en-US" sz="1600" dirty="0" smtClean="0"/>
          </a:p>
          <a:p>
            <a:pPr marL="285750" indent="-285750">
              <a:lnSpc>
                <a:spcPct val="150000"/>
              </a:lnSpc>
              <a:buFont typeface="Arial" panose="020B0604020202020204" pitchFamily="34" charset="0"/>
              <a:buChar char="•"/>
            </a:pPr>
            <a:r>
              <a:rPr lang="en-US" sz="1600" b="1" dirty="0" smtClean="0">
                <a:solidFill>
                  <a:srgbClr val="FFFFFF"/>
                </a:solidFill>
                <a:latin typeface="Calibri"/>
              </a:rPr>
              <a:t>Building an online presence</a:t>
            </a:r>
            <a:endParaRPr lang="en-US" sz="1600" dirty="0" smtClean="0"/>
          </a:p>
          <a:p>
            <a:pPr marL="285750" indent="-285750">
              <a:lnSpc>
                <a:spcPct val="150000"/>
              </a:lnSpc>
              <a:buFont typeface="Arial" panose="020B0604020202020204" pitchFamily="34" charset="0"/>
              <a:buChar char="•"/>
            </a:pPr>
            <a:r>
              <a:rPr lang="en-US" sz="1600" b="1" dirty="0" smtClean="0">
                <a:solidFill>
                  <a:srgbClr val="FFFFFF"/>
                </a:solidFill>
                <a:latin typeface="Calibri"/>
              </a:rPr>
              <a:t>Finding what makes users come back to the app</a:t>
            </a:r>
            <a:endParaRPr lang="en-US" sz="1600" dirty="0" smtClean="0"/>
          </a:p>
          <a:p>
            <a:pPr marL="285750" indent="-285750">
              <a:lnSpc>
                <a:spcPct val="150000"/>
              </a:lnSpc>
              <a:buFont typeface="Arial" panose="020B0604020202020204" pitchFamily="34" charset="0"/>
              <a:buChar char="•"/>
            </a:pPr>
            <a:r>
              <a:rPr lang="en-US" sz="1600" b="1" dirty="0" smtClean="0">
                <a:solidFill>
                  <a:srgbClr val="FFFFFF"/>
                </a:solidFill>
                <a:latin typeface="Calibri"/>
              </a:rPr>
              <a:t>Brand building around an app</a:t>
            </a:r>
            <a:endParaRPr lang="en-US" sz="1600" dirty="0" smtClean="0"/>
          </a:p>
          <a:p>
            <a:pPr marL="285750" indent="-285750">
              <a:lnSpc>
                <a:spcPct val="150000"/>
              </a:lnSpc>
              <a:buFont typeface="Arial" panose="020B0604020202020204" pitchFamily="34" charset="0"/>
              <a:buChar char="•"/>
            </a:pPr>
            <a:r>
              <a:rPr lang="en-US" sz="1600" b="1" dirty="0" smtClean="0">
                <a:solidFill>
                  <a:srgbClr val="FFFFFF"/>
                </a:solidFill>
                <a:latin typeface="Calibri"/>
              </a:rPr>
              <a:t>Increasing app visibility and downloads</a:t>
            </a:r>
            <a:endParaRPr lang="en-US" sz="1600" dirty="0" smtClean="0"/>
          </a:p>
          <a:p>
            <a:pPr marL="285750" indent="-285750">
              <a:lnSpc>
                <a:spcPct val="150000"/>
              </a:lnSpc>
              <a:buFont typeface="Arial" panose="020B0604020202020204" pitchFamily="34" charset="0"/>
              <a:buChar char="•"/>
            </a:pPr>
            <a:r>
              <a:rPr lang="en-US" sz="1600" b="1" dirty="0" smtClean="0">
                <a:solidFill>
                  <a:srgbClr val="FFFFFF"/>
                </a:solidFill>
                <a:latin typeface="Calibri"/>
              </a:rPr>
              <a:t>Engaging people and generating interest</a:t>
            </a:r>
            <a:endParaRPr lang="en-US" sz="16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886200"/>
            <a:ext cx="9144000" cy="2971800"/>
          </a:xfrm>
          <a:prstGeom prst="rect">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56740" y="5691941"/>
            <a:ext cx="2555380" cy="338554"/>
          </a:xfrm>
          <a:prstGeom prst="rect">
            <a:avLst/>
          </a:prstGeom>
        </p:spPr>
        <p:txBody>
          <a:bodyPr wrap="none">
            <a:spAutoFit/>
          </a:bodyPr>
          <a:lstStyle/>
          <a:p>
            <a:pPr algn="ctr">
              <a:lnSpc>
                <a:spcPct val="100000"/>
              </a:lnSpc>
            </a:pPr>
            <a:r>
              <a:rPr lang="en-US" sz="1600" dirty="0" smtClean="0">
                <a:solidFill>
                  <a:srgbClr val="002060"/>
                </a:solidFill>
                <a:latin typeface="Bree Serif" pitchFamily="50" charset="0"/>
                <a:hlinkClick r:id="rId3"/>
              </a:rPr>
              <a:t>www.dotcominfoway.com</a:t>
            </a:r>
            <a:endParaRPr lang="en-US" sz="1600" dirty="0" smtClean="0">
              <a:solidFill>
                <a:srgbClr val="002060"/>
              </a:solidFill>
              <a:latin typeface="Bree Serif" pitchFamily="50" charset="0"/>
            </a:endParaRPr>
          </a:p>
        </p:txBody>
      </p:sp>
      <p:sp>
        <p:nvSpPr>
          <p:cNvPr id="5" name="Rectangle 4"/>
          <p:cNvSpPr/>
          <p:nvPr/>
        </p:nvSpPr>
        <p:spPr>
          <a:xfrm>
            <a:off x="691464" y="826571"/>
            <a:ext cx="3728136" cy="646331"/>
          </a:xfrm>
          <a:prstGeom prst="rect">
            <a:avLst/>
          </a:prstGeom>
        </p:spPr>
        <p:txBody>
          <a:bodyPr wrap="none">
            <a:spAutoFit/>
          </a:bodyPr>
          <a:lstStyle/>
          <a:p>
            <a:pPr algn="ctr">
              <a:lnSpc>
                <a:spcPct val="100000"/>
              </a:lnSpc>
            </a:pPr>
            <a:r>
              <a:rPr lang="en-US" sz="3600" dirty="0" smtClean="0">
                <a:solidFill>
                  <a:schemeClr val="bg1"/>
                </a:solidFill>
                <a:latin typeface="Bree Serif" pitchFamily="50" charset="0"/>
              </a:rPr>
              <a:t>Contact Us Today</a:t>
            </a:r>
          </a:p>
        </p:txBody>
      </p:sp>
      <p:sp>
        <p:nvSpPr>
          <p:cNvPr id="2" name="Rectangle 1"/>
          <p:cNvSpPr/>
          <p:nvPr/>
        </p:nvSpPr>
        <p:spPr>
          <a:xfrm>
            <a:off x="4257800" y="2057400"/>
            <a:ext cx="3335701" cy="800219"/>
          </a:xfrm>
          <a:prstGeom prst="rect">
            <a:avLst/>
          </a:prstGeom>
        </p:spPr>
        <p:txBody>
          <a:bodyPr wrap="square">
            <a:spAutoFit/>
          </a:bodyPr>
          <a:lstStyle/>
          <a:p>
            <a:r>
              <a:rPr lang="en-US" b="1" i="1" dirty="0" err="1" smtClean="0">
                <a:solidFill>
                  <a:schemeClr val="bg1"/>
                </a:solidFill>
                <a:latin typeface="Calibri" panose="020F0502020204030204" pitchFamily="34" charset="0"/>
              </a:rPr>
              <a:t>Organiser</a:t>
            </a:r>
            <a:r>
              <a:rPr lang="en-US" b="1" i="1" dirty="0">
                <a:solidFill>
                  <a:schemeClr val="bg1"/>
                </a:solidFill>
                <a:latin typeface="Calibri" panose="020F0502020204030204" pitchFamily="34" charset="0"/>
              </a:rPr>
              <a:t>: </a:t>
            </a:r>
            <a:endParaRPr lang="en-US" b="1" i="1" dirty="0" smtClean="0">
              <a:solidFill>
                <a:schemeClr val="bg1"/>
              </a:solidFill>
              <a:latin typeface="Calibri" panose="020F0502020204030204" pitchFamily="34" charset="0"/>
            </a:endParaRPr>
          </a:p>
          <a:p>
            <a:r>
              <a:rPr lang="en-US" sz="1400" b="1" dirty="0" err="1" smtClean="0">
                <a:solidFill>
                  <a:schemeClr val="bg1"/>
                </a:solidFill>
                <a:latin typeface="Calibri" panose="020F0502020204030204" pitchFamily="34" charset="0"/>
              </a:rPr>
              <a:t>Mr.Karthikeyan</a:t>
            </a:r>
            <a:endParaRPr lang="en-US" sz="1400" b="1" dirty="0">
              <a:solidFill>
                <a:schemeClr val="bg1"/>
              </a:solidFill>
              <a:latin typeface="Calibri" panose="020F0502020204030204" pitchFamily="34" charset="0"/>
            </a:endParaRPr>
          </a:p>
          <a:p>
            <a:r>
              <a:rPr lang="en-US" sz="1400" dirty="0" smtClean="0">
                <a:solidFill>
                  <a:schemeClr val="bg1"/>
                </a:solidFill>
                <a:latin typeface="Calibri" panose="020F0502020204030204" pitchFamily="34" charset="0"/>
              </a:rPr>
              <a:t>Email </a:t>
            </a:r>
            <a:r>
              <a:rPr lang="en-US" sz="1400" dirty="0">
                <a:solidFill>
                  <a:schemeClr val="bg1"/>
                </a:solidFill>
                <a:latin typeface="Calibri" panose="020F0502020204030204" pitchFamily="34" charset="0"/>
              </a:rPr>
              <a:t>ID: karthikeyan.vazhavandan@dci.in</a:t>
            </a:r>
          </a:p>
        </p:txBody>
      </p:sp>
      <p:sp>
        <p:nvSpPr>
          <p:cNvPr id="3" name="Rectangle 2"/>
          <p:cNvSpPr/>
          <p:nvPr/>
        </p:nvSpPr>
        <p:spPr>
          <a:xfrm>
            <a:off x="691464" y="2057400"/>
            <a:ext cx="2971800" cy="800219"/>
          </a:xfrm>
          <a:prstGeom prst="rect">
            <a:avLst/>
          </a:prstGeom>
        </p:spPr>
        <p:txBody>
          <a:bodyPr wrap="square">
            <a:spAutoFit/>
          </a:bodyPr>
          <a:lstStyle/>
          <a:p>
            <a:r>
              <a:rPr lang="en-US" b="1" i="1" dirty="0">
                <a:solidFill>
                  <a:schemeClr val="bg1"/>
                </a:solidFill>
                <a:latin typeface="Calibri" panose="020F0502020204030204" pitchFamily="34" charset="0"/>
              </a:rPr>
              <a:t>Presenter: </a:t>
            </a:r>
            <a:endParaRPr lang="en-US" b="1" i="1" dirty="0" smtClean="0">
              <a:solidFill>
                <a:schemeClr val="bg1"/>
              </a:solidFill>
              <a:latin typeface="Calibri" panose="020F0502020204030204" pitchFamily="34" charset="0"/>
            </a:endParaRPr>
          </a:p>
          <a:p>
            <a:r>
              <a:rPr lang="en-US" sz="1400" b="1" dirty="0" err="1" smtClean="0">
                <a:solidFill>
                  <a:schemeClr val="bg1"/>
                </a:solidFill>
                <a:latin typeface="Calibri" panose="020F0502020204030204" pitchFamily="34" charset="0"/>
              </a:rPr>
              <a:t>Mr.Raja</a:t>
            </a:r>
            <a:r>
              <a:rPr lang="en-US" sz="1400" b="1" dirty="0" smtClean="0">
                <a:solidFill>
                  <a:schemeClr val="bg1"/>
                </a:solidFill>
                <a:latin typeface="Calibri" panose="020F0502020204030204" pitchFamily="34" charset="0"/>
              </a:rPr>
              <a:t> </a:t>
            </a:r>
            <a:r>
              <a:rPr lang="en-US" sz="1400" b="1" dirty="0" err="1" smtClean="0">
                <a:solidFill>
                  <a:schemeClr val="bg1"/>
                </a:solidFill>
                <a:latin typeface="Calibri" panose="020F0502020204030204" pitchFamily="34" charset="0"/>
              </a:rPr>
              <a:t>Manoharan</a:t>
            </a:r>
            <a:endParaRPr lang="en-US" sz="1400" b="1" dirty="0" smtClean="0">
              <a:solidFill>
                <a:schemeClr val="bg1"/>
              </a:solidFill>
              <a:latin typeface="Calibri" panose="020F0502020204030204" pitchFamily="34" charset="0"/>
            </a:endParaRPr>
          </a:p>
          <a:p>
            <a:r>
              <a:rPr lang="en-US" sz="1400" dirty="0" smtClean="0">
                <a:solidFill>
                  <a:schemeClr val="bg1"/>
                </a:solidFill>
                <a:latin typeface="Calibri" panose="020F0502020204030204" pitchFamily="34" charset="0"/>
              </a:rPr>
              <a:t>Email </a:t>
            </a:r>
            <a:r>
              <a:rPr lang="en-US" sz="1400" dirty="0">
                <a:solidFill>
                  <a:schemeClr val="bg1"/>
                </a:solidFill>
                <a:latin typeface="Calibri" panose="020F0502020204030204" pitchFamily="34" charset="0"/>
              </a:rPr>
              <a:t>ID: raja@dci.in</a:t>
            </a:r>
          </a:p>
        </p:txBody>
      </p:sp>
      <p:cxnSp>
        <p:nvCxnSpPr>
          <p:cNvPr id="27" name="Straight Connector 26"/>
          <p:cNvCxnSpPr/>
          <p:nvPr/>
        </p:nvCxnSpPr>
        <p:spPr>
          <a:xfrm>
            <a:off x="3471116" y="2186842"/>
            <a:ext cx="0" cy="670777"/>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57600" y="4907111"/>
            <a:ext cx="4572000" cy="954107"/>
          </a:xfrm>
          <a:prstGeom prst="rect">
            <a:avLst/>
          </a:prstGeom>
        </p:spPr>
        <p:txBody>
          <a:bodyPr>
            <a:spAutoFit/>
          </a:bodyPr>
          <a:lstStyle/>
          <a:p>
            <a:r>
              <a:rPr lang="en-US" sz="1400" dirty="0" smtClean="0">
                <a:latin typeface="Calibri" panose="020F0502020204030204" pitchFamily="34" charset="0"/>
                <a:hlinkClick r:id="rId4"/>
              </a:rPr>
              <a:t>www.facebook.com/DotComInfoway</a:t>
            </a:r>
            <a:endParaRPr lang="en-US" sz="1400" dirty="0">
              <a:latin typeface="Calibri" panose="020F0502020204030204" pitchFamily="34" charset="0"/>
            </a:endParaRPr>
          </a:p>
          <a:p>
            <a:r>
              <a:rPr lang="en-US" sz="1400" dirty="0">
                <a:latin typeface="Calibri" panose="020F0502020204030204" pitchFamily="34" charset="0"/>
                <a:hlinkClick r:id="rId5"/>
              </a:rPr>
              <a:t>www.twitter.com/dotcominfoway</a:t>
            </a:r>
            <a:endParaRPr lang="en-US" sz="1400" dirty="0">
              <a:latin typeface="Calibri" panose="020F0502020204030204" pitchFamily="34" charset="0"/>
            </a:endParaRPr>
          </a:p>
          <a:p>
            <a:r>
              <a:rPr lang="en-US" sz="1400" dirty="0" smtClean="0">
                <a:latin typeface="Calibri" panose="020F0502020204030204" pitchFamily="34" charset="0"/>
                <a:hlinkClick r:id="rId6"/>
              </a:rPr>
              <a:t>www.linkedin.com/company/dotcominfoway</a:t>
            </a:r>
            <a:endParaRPr lang="en-US" sz="1400" dirty="0" smtClean="0">
              <a:latin typeface="Calibri" panose="020F0502020204030204" pitchFamily="34" charset="0"/>
            </a:endParaRPr>
          </a:p>
          <a:p>
            <a:r>
              <a:rPr lang="en-US" sz="1400" dirty="0">
                <a:latin typeface="Calibri" panose="020F0502020204030204" pitchFamily="34" charset="0"/>
                <a:hlinkClick r:id="rId7"/>
              </a:rPr>
              <a:t>https://plus.google.com/+Dotcominfoway</a:t>
            </a:r>
            <a:endParaRPr lang="en-US" sz="1400" dirty="0">
              <a:latin typeface="Calibri" panose="020F0502020204030204" pitchFamily="34" charset="0"/>
            </a:endParaRPr>
          </a:p>
        </p:txBody>
      </p:sp>
      <p:pic>
        <p:nvPicPr>
          <p:cNvPr id="8" name="Picture 2" descr="C:\Users\rajkumars\Desktop\dci.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138" y="4572000"/>
            <a:ext cx="1748584" cy="953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4456413" cy="523220"/>
          </a:xfrm>
          <a:prstGeom prst="rect">
            <a:avLst/>
          </a:prstGeom>
        </p:spPr>
        <p:txBody>
          <a:bodyPr wrap="none">
            <a:spAutoFit/>
          </a:bodyPr>
          <a:lstStyle/>
          <a:p>
            <a:pPr>
              <a:lnSpc>
                <a:spcPct val="100000"/>
              </a:lnSpc>
            </a:pPr>
            <a:r>
              <a:rPr lang="en-IN" sz="2800" dirty="0" smtClean="0">
                <a:solidFill>
                  <a:schemeClr val="bg1"/>
                </a:solidFill>
                <a:latin typeface="Bree Serif" pitchFamily="50" charset="0"/>
              </a:rPr>
              <a:t>Housekeeping Instructions</a:t>
            </a:r>
            <a:endParaRPr lang="en-IN" sz="2800" dirty="0">
              <a:solidFill>
                <a:schemeClr val="bg1"/>
              </a:solidFill>
              <a:latin typeface="Bree Serif" pitchFamily="50" charset="0"/>
            </a:endParaRPr>
          </a:p>
        </p:txBody>
      </p:sp>
      <p:sp>
        <p:nvSpPr>
          <p:cNvPr id="3" name="Rectangle 2"/>
          <p:cNvSpPr/>
          <p:nvPr/>
        </p:nvSpPr>
        <p:spPr>
          <a:xfrm>
            <a:off x="685800" y="1600200"/>
            <a:ext cx="4572000" cy="3539430"/>
          </a:xfrm>
          <a:prstGeom prst="rect">
            <a:avLst/>
          </a:prstGeom>
        </p:spPr>
        <p:txBody>
          <a:bodyPr>
            <a:spAutoFit/>
          </a:bodyPr>
          <a:lstStyle/>
          <a:p>
            <a:pPr marL="171450" indent="-171450">
              <a:buSzPct val="120000"/>
              <a:buFont typeface="Arial" panose="020B0604020202020204" pitchFamily="34" charset="0"/>
              <a:buChar char="•"/>
            </a:pPr>
            <a:r>
              <a:rPr lang="en-US" sz="1400" dirty="0" smtClean="0">
                <a:solidFill>
                  <a:schemeClr val="bg1"/>
                </a:solidFill>
                <a:latin typeface="Calibri" panose="020F0502020204030204" pitchFamily="34" charset="0"/>
                <a:ea typeface="Segoe UI"/>
              </a:rPr>
              <a:t>All phones are set to mute. If you have any questions, please type them in the Chat window located beside the presentation panel.</a:t>
            </a:r>
          </a:p>
          <a:p>
            <a:pPr marL="171450" indent="-171450">
              <a:buSzPct val="120000"/>
              <a:buFont typeface="Arial" panose="020B0604020202020204" pitchFamily="34" charset="0"/>
              <a:buChar char="•"/>
            </a:pPr>
            <a:endParaRPr lang="en-US" sz="1400" dirty="0" smtClean="0">
              <a:solidFill>
                <a:schemeClr val="bg1"/>
              </a:solidFill>
              <a:latin typeface="Calibri" panose="020F0502020204030204" pitchFamily="34" charset="0"/>
            </a:endParaRPr>
          </a:p>
          <a:p>
            <a:pPr marL="171450" indent="-171450">
              <a:buSzPct val="120000"/>
              <a:buFont typeface="Arial" panose="020B0604020202020204" pitchFamily="34" charset="0"/>
              <a:buChar char="•"/>
            </a:pPr>
            <a:r>
              <a:rPr lang="en-US" sz="1400" dirty="0" smtClean="0">
                <a:solidFill>
                  <a:schemeClr val="bg1"/>
                </a:solidFill>
                <a:latin typeface="Calibri" panose="020F0502020204030204" pitchFamily="34" charset="0"/>
                <a:ea typeface="Segoe UI"/>
              </a:rPr>
              <a:t>We have already received several questions from the registrants, which will be answered by the speakers during the Q &amp; A session.</a:t>
            </a:r>
          </a:p>
          <a:p>
            <a:pPr marL="171450" indent="-171450">
              <a:buSzPct val="120000"/>
              <a:buFont typeface="Arial" panose="020B0604020202020204" pitchFamily="34" charset="0"/>
              <a:buChar char="•"/>
            </a:pPr>
            <a:endParaRPr lang="en-US" sz="1400" dirty="0" smtClean="0">
              <a:solidFill>
                <a:schemeClr val="bg1"/>
              </a:solidFill>
              <a:latin typeface="Calibri" panose="020F0502020204030204" pitchFamily="34" charset="0"/>
            </a:endParaRPr>
          </a:p>
          <a:p>
            <a:pPr marL="171450" indent="-171450">
              <a:buSzPct val="120000"/>
              <a:buFont typeface="Arial" panose="020B0604020202020204" pitchFamily="34" charset="0"/>
              <a:buChar char="•"/>
            </a:pPr>
            <a:r>
              <a:rPr lang="en-US" sz="1400" dirty="0" smtClean="0">
                <a:solidFill>
                  <a:schemeClr val="bg1"/>
                </a:solidFill>
                <a:latin typeface="Calibri" panose="020F0502020204030204" pitchFamily="34" charset="0"/>
                <a:ea typeface="Segoe UI"/>
              </a:rPr>
              <a:t>We will continue to collect more questions during the session as we receive and will try to answer them during today’s session.</a:t>
            </a:r>
          </a:p>
          <a:p>
            <a:pPr marL="171450" indent="-171450">
              <a:buSzPct val="120000"/>
              <a:buFont typeface="Arial" panose="020B0604020202020204" pitchFamily="34" charset="0"/>
              <a:buChar char="•"/>
            </a:pPr>
            <a:endParaRPr lang="en-US" sz="1400" dirty="0" smtClean="0">
              <a:solidFill>
                <a:schemeClr val="bg1"/>
              </a:solidFill>
              <a:latin typeface="Calibri" panose="020F0502020204030204" pitchFamily="34" charset="0"/>
            </a:endParaRPr>
          </a:p>
          <a:p>
            <a:pPr marL="171450" indent="-171450">
              <a:buSzPct val="120000"/>
              <a:buFont typeface="Arial" panose="020B0604020202020204" pitchFamily="34" charset="0"/>
              <a:buChar char="•"/>
            </a:pPr>
            <a:r>
              <a:rPr lang="en-US" sz="1400" dirty="0" smtClean="0">
                <a:solidFill>
                  <a:schemeClr val="bg1"/>
                </a:solidFill>
                <a:latin typeface="Calibri" panose="020F0502020204030204" pitchFamily="34" charset="0"/>
                <a:ea typeface="Segoe UI"/>
              </a:rPr>
              <a:t>In case if you do not receive answers to your question today, you will certainly receive answers via email shortly.</a:t>
            </a:r>
          </a:p>
          <a:p>
            <a:pPr marL="171450" indent="-171450">
              <a:buSzPct val="120000"/>
              <a:buFont typeface="Arial" panose="020B0604020202020204" pitchFamily="34" charset="0"/>
              <a:buChar char="•"/>
            </a:pPr>
            <a:endParaRPr lang="en-US" sz="1400" dirty="0" smtClean="0">
              <a:solidFill>
                <a:schemeClr val="bg1"/>
              </a:solidFill>
              <a:latin typeface="Calibri" panose="020F0502020204030204" pitchFamily="34" charset="0"/>
            </a:endParaRPr>
          </a:p>
          <a:p>
            <a:pPr marL="171450" indent="-171450">
              <a:buSzPct val="120000"/>
              <a:buFont typeface="Arial" panose="020B0604020202020204" pitchFamily="34" charset="0"/>
              <a:buChar char="•"/>
            </a:pPr>
            <a:r>
              <a:rPr lang="en-US" sz="1400" dirty="0" smtClean="0">
                <a:solidFill>
                  <a:schemeClr val="bg1"/>
                </a:solidFill>
                <a:latin typeface="Calibri" panose="020F0502020204030204" pitchFamily="34" charset="0"/>
                <a:ea typeface="Segoe UI"/>
              </a:rPr>
              <a:t>Thanks for your participation and enjoy the session!</a:t>
            </a:r>
            <a:endParaRPr lang="en-US" sz="1400" dirty="0">
              <a:solidFill>
                <a:schemeClr val="bg1"/>
              </a:solidFill>
              <a:latin typeface="Calibri" panose="020F0502020204030204" pitchFamily="34" charset="0"/>
            </a:endParaRPr>
          </a:p>
        </p:txBody>
      </p:sp>
      <p:pic>
        <p:nvPicPr>
          <p:cNvPr id="1026" name="Picture 2" descr="C:\Users\rajkumars\Desktop\app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81000"/>
            <a:ext cx="2000250" cy="1987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rajkumars\Desktop\imf.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590800"/>
            <a:ext cx="2804325" cy="284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 name="Picture 179"/>
          <p:cNvPicPr/>
          <p:nvPr/>
        </p:nvPicPr>
        <p:blipFill>
          <a:blip r:embed="rId2"/>
          <a:stretch>
            <a:fillRect/>
          </a:stretch>
        </p:blipFill>
        <p:spPr>
          <a:xfrm>
            <a:off x="746280" y="1898280"/>
            <a:ext cx="1768320" cy="1768320"/>
          </a:xfrm>
          <a:prstGeom prst="rect">
            <a:avLst/>
          </a:prstGeom>
          <a:ln>
            <a:noFill/>
          </a:ln>
        </p:spPr>
      </p:pic>
      <p:sp>
        <p:nvSpPr>
          <p:cNvPr id="2" name="Rectangle 1"/>
          <p:cNvSpPr/>
          <p:nvPr/>
        </p:nvSpPr>
        <p:spPr>
          <a:xfrm>
            <a:off x="642481" y="609600"/>
            <a:ext cx="2634119" cy="523220"/>
          </a:xfrm>
          <a:prstGeom prst="rect">
            <a:avLst/>
          </a:prstGeom>
        </p:spPr>
        <p:txBody>
          <a:bodyPr wrap="none">
            <a:spAutoFit/>
          </a:bodyPr>
          <a:lstStyle/>
          <a:p>
            <a:pPr>
              <a:lnSpc>
                <a:spcPct val="100000"/>
              </a:lnSpc>
            </a:pPr>
            <a:r>
              <a:rPr lang="en-IN" sz="2800" dirty="0" smtClean="0">
                <a:solidFill>
                  <a:schemeClr val="bg1"/>
                </a:solidFill>
                <a:latin typeface="Bree Serif" pitchFamily="50" charset="0"/>
              </a:rPr>
              <a:t>Speaker Profile</a:t>
            </a:r>
            <a:endParaRPr lang="en-IN" sz="2400" dirty="0">
              <a:solidFill>
                <a:schemeClr val="bg1"/>
              </a:solidFill>
              <a:latin typeface="Bree Serif" pitchFamily="50" charset="0"/>
            </a:endParaRPr>
          </a:p>
        </p:txBody>
      </p:sp>
      <p:sp>
        <p:nvSpPr>
          <p:cNvPr id="3" name="Rectangle 2"/>
          <p:cNvSpPr/>
          <p:nvPr/>
        </p:nvSpPr>
        <p:spPr>
          <a:xfrm>
            <a:off x="2743200" y="1840974"/>
            <a:ext cx="5943600" cy="1892826"/>
          </a:xfrm>
          <a:prstGeom prst="rect">
            <a:avLst/>
          </a:prstGeom>
        </p:spPr>
        <p:txBody>
          <a:bodyPr wrap="square">
            <a:spAutoFit/>
          </a:bodyPr>
          <a:lstStyle/>
          <a:p>
            <a:pPr>
              <a:buSzPct val="45000"/>
            </a:pPr>
            <a:r>
              <a:rPr lang="en-US" sz="1300" dirty="0" smtClean="0">
                <a:solidFill>
                  <a:schemeClr val="bg1"/>
                </a:solidFill>
                <a:latin typeface="Calibri" panose="020F0502020204030204" pitchFamily="34" charset="0"/>
                <a:ea typeface="Segoe UI"/>
              </a:rPr>
              <a:t>Having 9 years of hands-on Internet and mobile marketing experience, Raja has helped in promoting 100s of mobile apps for app developers across the globe.</a:t>
            </a:r>
          </a:p>
          <a:p>
            <a:pPr>
              <a:buSzPct val="45000"/>
            </a:pPr>
            <a:endParaRPr lang="en-US" sz="1300" dirty="0" smtClean="0">
              <a:solidFill>
                <a:schemeClr val="bg1"/>
              </a:solidFill>
              <a:latin typeface="Calibri" panose="020F0502020204030204" pitchFamily="34" charset="0"/>
            </a:endParaRPr>
          </a:p>
          <a:p>
            <a:pPr>
              <a:buSzPct val="45000"/>
            </a:pPr>
            <a:r>
              <a:rPr lang="en-US" sz="1300" dirty="0" smtClean="0">
                <a:solidFill>
                  <a:schemeClr val="bg1"/>
                </a:solidFill>
                <a:latin typeface="Calibri" panose="020F0502020204030204" pitchFamily="34" charset="0"/>
                <a:ea typeface="Segoe UI"/>
              </a:rPr>
              <a:t>His expertise lies in helping developers and clients understand the target market and in creating a holistic approach to app marketing, right from the pre-launch buzz to user acquisition and engagement.</a:t>
            </a:r>
          </a:p>
          <a:p>
            <a:pPr>
              <a:buSzPct val="45000"/>
            </a:pPr>
            <a:endParaRPr lang="en-US" sz="1300" dirty="0" smtClean="0">
              <a:solidFill>
                <a:schemeClr val="bg1"/>
              </a:solidFill>
              <a:latin typeface="Calibri" panose="020F0502020204030204" pitchFamily="34" charset="0"/>
            </a:endParaRPr>
          </a:p>
          <a:p>
            <a:pPr>
              <a:buSzPct val="45000"/>
            </a:pPr>
            <a:r>
              <a:rPr lang="en-US" sz="1300" dirty="0" smtClean="0">
                <a:solidFill>
                  <a:schemeClr val="bg1"/>
                </a:solidFill>
                <a:latin typeface="Calibri" panose="020F0502020204030204" pitchFamily="34" charset="0"/>
                <a:ea typeface="Segoe UI"/>
              </a:rPr>
              <a:t>He strongly believes in an integrated marketing communication model to achieve success in every single project he handles.</a:t>
            </a:r>
            <a:endParaRPr lang="en-US" sz="1300" dirty="0">
              <a:solidFill>
                <a:schemeClr val="bg1"/>
              </a:solidFill>
              <a:latin typeface="Calibri" panose="020F0502020204030204" pitchFamily="34" charset="0"/>
            </a:endParaRPr>
          </a:p>
        </p:txBody>
      </p:sp>
      <p:sp>
        <p:nvSpPr>
          <p:cNvPr id="4" name="Rectangle 3"/>
          <p:cNvSpPr/>
          <p:nvPr/>
        </p:nvSpPr>
        <p:spPr>
          <a:xfrm>
            <a:off x="609600" y="4061192"/>
            <a:ext cx="4572000" cy="815608"/>
          </a:xfrm>
          <a:prstGeom prst="rect">
            <a:avLst/>
          </a:prstGeom>
        </p:spPr>
        <p:txBody>
          <a:bodyPr>
            <a:spAutoFit/>
          </a:bodyPr>
          <a:lstStyle/>
          <a:p>
            <a:pPr>
              <a:lnSpc>
                <a:spcPct val="100000"/>
              </a:lnSpc>
            </a:pPr>
            <a:r>
              <a:rPr lang="en-US" sz="1400" b="1" dirty="0" smtClean="0">
                <a:solidFill>
                  <a:schemeClr val="bg1"/>
                </a:solidFill>
                <a:latin typeface="Calibri" panose="020F0502020204030204" pitchFamily="34" charset="0"/>
                <a:ea typeface="Calibri"/>
              </a:rPr>
              <a:t>Mr. Raja </a:t>
            </a:r>
            <a:r>
              <a:rPr lang="en-US" sz="1400" b="1" dirty="0" err="1" smtClean="0">
                <a:solidFill>
                  <a:schemeClr val="bg1"/>
                </a:solidFill>
                <a:latin typeface="Calibri" panose="020F0502020204030204" pitchFamily="34" charset="0"/>
                <a:ea typeface="Calibri"/>
              </a:rPr>
              <a:t>Manoharan</a:t>
            </a:r>
            <a:endParaRPr lang="en-US" sz="1200" dirty="0" smtClean="0">
              <a:solidFill>
                <a:schemeClr val="bg1"/>
              </a:solidFill>
              <a:latin typeface="Calibri" panose="020F0502020204030204" pitchFamily="34" charset="0"/>
            </a:endParaRPr>
          </a:p>
          <a:p>
            <a:pPr>
              <a:lnSpc>
                <a:spcPct val="100000"/>
              </a:lnSpc>
            </a:pPr>
            <a:r>
              <a:rPr lang="en-US" sz="1100" dirty="0" smtClean="0">
                <a:solidFill>
                  <a:schemeClr val="bg1"/>
                </a:solidFill>
                <a:latin typeface="Calibri" panose="020F0502020204030204" pitchFamily="34" charset="0"/>
                <a:ea typeface="Calibri"/>
              </a:rPr>
              <a:t>Head – Mobile Marketing at Dot Com </a:t>
            </a:r>
            <a:r>
              <a:rPr lang="en-US" sz="1100" dirty="0" err="1" smtClean="0">
                <a:solidFill>
                  <a:schemeClr val="bg1"/>
                </a:solidFill>
                <a:latin typeface="Calibri" panose="020F0502020204030204" pitchFamily="34" charset="0"/>
                <a:ea typeface="Calibri"/>
              </a:rPr>
              <a:t>Infoway</a:t>
            </a:r>
            <a:endParaRPr lang="en-US" sz="1100" dirty="0" smtClean="0">
              <a:solidFill>
                <a:schemeClr val="bg1"/>
              </a:solidFill>
              <a:latin typeface="Calibri" panose="020F0502020204030204" pitchFamily="34" charset="0"/>
            </a:endParaRPr>
          </a:p>
          <a:p>
            <a:pPr>
              <a:lnSpc>
                <a:spcPct val="100000"/>
              </a:lnSpc>
            </a:pPr>
            <a:endParaRPr lang="en-US" sz="1100" dirty="0" smtClean="0">
              <a:solidFill>
                <a:schemeClr val="bg1"/>
              </a:solidFill>
              <a:latin typeface="Calibri" panose="020F0502020204030204" pitchFamily="34" charset="0"/>
            </a:endParaRPr>
          </a:p>
          <a:p>
            <a:pPr>
              <a:lnSpc>
                <a:spcPct val="100000"/>
              </a:lnSpc>
            </a:pPr>
            <a:r>
              <a:rPr lang="en-US" sz="1100" b="1" dirty="0" smtClean="0">
                <a:solidFill>
                  <a:schemeClr val="bg1"/>
                </a:solidFill>
                <a:latin typeface="Calibri" panose="020F0502020204030204" pitchFamily="34" charset="0"/>
                <a:ea typeface="Calibri"/>
              </a:rPr>
              <a:t>Email ID:</a:t>
            </a:r>
            <a:r>
              <a:rPr lang="en-US" sz="1100" dirty="0" smtClean="0">
                <a:solidFill>
                  <a:schemeClr val="bg1"/>
                </a:solidFill>
                <a:latin typeface="Calibri" panose="020F0502020204030204" pitchFamily="34" charset="0"/>
                <a:ea typeface="Calibri"/>
              </a:rPr>
              <a:t> raja@dci.in</a:t>
            </a:r>
            <a:endParaRPr lang="en-US" sz="1100" dirty="0">
              <a:solidFill>
                <a:schemeClr val="bg1"/>
              </a:solidFill>
              <a:latin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 name="Picture 2"/>
          <p:cNvPicPr/>
          <p:nvPr/>
        </p:nvPicPr>
        <p:blipFill>
          <a:blip r:embed="rId2"/>
          <a:stretch>
            <a:fillRect/>
          </a:stretch>
        </p:blipFill>
        <p:spPr>
          <a:xfrm>
            <a:off x="2536380" y="2590800"/>
            <a:ext cx="4041600" cy="3657600"/>
          </a:xfrm>
          <a:prstGeom prst="rect">
            <a:avLst/>
          </a:prstGeom>
          <a:ln>
            <a:noFill/>
          </a:ln>
        </p:spPr>
      </p:pic>
      <p:sp>
        <p:nvSpPr>
          <p:cNvPr id="181" name="CustomShape 1"/>
          <p:cNvSpPr/>
          <p:nvPr/>
        </p:nvSpPr>
        <p:spPr>
          <a:xfrm>
            <a:off x="838200" y="838080"/>
            <a:ext cx="7437960" cy="455760"/>
          </a:xfrm>
          <a:prstGeom prst="rect">
            <a:avLst/>
          </a:prstGeom>
          <a:noFill/>
          <a:ln>
            <a:noFill/>
          </a:ln>
        </p:spPr>
        <p:txBody>
          <a:bodyPr lIns="90000" tIns="45000" rIns="90000" bIns="45000"/>
          <a:lstStyle/>
          <a:p>
            <a:pPr algn="ctr">
              <a:lnSpc>
                <a:spcPct val="100000"/>
              </a:lnSpc>
            </a:pPr>
            <a:r>
              <a:rPr lang="en-IN" sz="2400" dirty="0">
                <a:solidFill>
                  <a:schemeClr val="bg1"/>
                </a:solidFill>
                <a:latin typeface="Bree Serif"/>
              </a:rPr>
              <a:t>How To Create A Killer launch plan For Your App</a:t>
            </a:r>
            <a:endParaRPr dirty="0">
              <a:solidFill>
                <a:schemeClr val="bg1"/>
              </a:solidFill>
            </a:endParaRPr>
          </a:p>
        </p:txBody>
      </p:sp>
      <p:sp>
        <p:nvSpPr>
          <p:cNvPr id="182" name="CustomShape 2"/>
          <p:cNvSpPr/>
          <p:nvPr/>
        </p:nvSpPr>
        <p:spPr>
          <a:xfrm>
            <a:off x="951960" y="1770720"/>
            <a:ext cx="7210440" cy="1277280"/>
          </a:xfrm>
          <a:prstGeom prst="rect">
            <a:avLst/>
          </a:prstGeom>
          <a:noFill/>
          <a:ln>
            <a:noFill/>
          </a:ln>
        </p:spPr>
        <p:txBody>
          <a:bodyPr lIns="90000" tIns="45000" rIns="90000" bIns="45000"/>
          <a:lstStyle/>
          <a:p>
            <a:pPr algn="ctr">
              <a:lnSpc>
                <a:spcPct val="100000"/>
              </a:lnSpc>
            </a:pPr>
            <a:r>
              <a:rPr lang="en-IN" sz="1300" i="1" dirty="0" smtClean="0">
                <a:solidFill>
                  <a:schemeClr val="bg1"/>
                </a:solidFill>
                <a:latin typeface="Calibri"/>
              </a:rPr>
              <a:t>Getting </a:t>
            </a:r>
            <a:r>
              <a:rPr lang="en-IN" sz="1300" i="1" dirty="0">
                <a:solidFill>
                  <a:schemeClr val="bg1"/>
                </a:solidFill>
                <a:latin typeface="Calibri"/>
              </a:rPr>
              <a:t>ready to launch a new app? No matter how great it is, in today's cluttered app stores, it probably won't speak for itself. The success of an app will often depend on the approach to marketing. Unfortunately the vast majority of app developers have little to no experience or marketing or managing a marketing budget.</a:t>
            </a:r>
            <a:endParaRPr dirty="0">
              <a:solidFill>
                <a:schemeClr val="bg1"/>
              </a:solidFill>
            </a:endParaRPr>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CustomShape 1"/>
          <p:cNvSpPr/>
          <p:nvPr/>
        </p:nvSpPr>
        <p:spPr>
          <a:xfrm>
            <a:off x="1008000" y="720000"/>
            <a:ext cx="7437960" cy="699120"/>
          </a:xfrm>
          <a:prstGeom prst="rect">
            <a:avLst/>
          </a:prstGeom>
          <a:noFill/>
          <a:ln>
            <a:noFill/>
          </a:ln>
        </p:spPr>
        <p:txBody>
          <a:bodyPr lIns="90000" tIns="45000" rIns="90000" bIns="45000"/>
          <a:lstStyle/>
          <a:p>
            <a:pPr>
              <a:lnSpc>
                <a:spcPct val="100000"/>
              </a:lnSpc>
            </a:pPr>
            <a:r>
              <a:rPr lang="en-IN" sz="2400" dirty="0">
                <a:solidFill>
                  <a:schemeClr val="bg1"/>
                </a:solidFill>
                <a:latin typeface="Bree Serif"/>
              </a:rPr>
              <a:t>Number of apps available in leading app stores as of July 2015</a:t>
            </a:r>
            <a:endParaRPr sz="2000" dirty="0">
              <a:solidFill>
                <a:schemeClr val="bg1"/>
              </a:solidFill>
            </a:endParaRPr>
          </a:p>
        </p:txBody>
      </p:sp>
      <p:sp>
        <p:nvSpPr>
          <p:cNvPr id="185" name="CustomShape 2"/>
          <p:cNvSpPr/>
          <p:nvPr/>
        </p:nvSpPr>
        <p:spPr>
          <a:xfrm>
            <a:off x="1019520" y="1330200"/>
            <a:ext cx="7210440" cy="1184400"/>
          </a:xfrm>
          <a:prstGeom prst="rect">
            <a:avLst/>
          </a:prstGeom>
          <a:noFill/>
          <a:ln>
            <a:noFill/>
          </a:ln>
        </p:spPr>
        <p:txBody>
          <a:bodyPr lIns="90000" tIns="45000" rIns="90000" bIns="45000"/>
          <a:lstStyle/>
          <a:p>
            <a:pPr>
              <a:lnSpc>
                <a:spcPct val="100000"/>
              </a:lnSpc>
            </a:pPr>
            <a:endParaRPr dirty="0"/>
          </a:p>
          <a:p>
            <a:pPr>
              <a:lnSpc>
                <a:spcPct val="100000"/>
              </a:lnSpc>
            </a:pPr>
            <a:r>
              <a:rPr lang="en-IN" sz="1200" i="1" dirty="0">
                <a:solidFill>
                  <a:schemeClr val="bg1"/>
                </a:solidFill>
                <a:latin typeface="Calibri"/>
              </a:rPr>
              <a:t>This statistic contains data on number of apps available for download in leading  app stores as of July 2015. As of that month, android users were able to choose between 1.6 million apps. Apple’s App store remained the second-largest app store with 1.5 million available apps.</a:t>
            </a:r>
            <a:endParaRPr dirty="0">
              <a:solidFill>
                <a:schemeClr val="bg1"/>
              </a:solidFill>
            </a:endParaRPr>
          </a:p>
          <a:p>
            <a:pPr>
              <a:lnSpc>
                <a:spcPct val="100000"/>
              </a:lnSpc>
            </a:pPr>
            <a:endParaRPr dirty="0"/>
          </a:p>
        </p:txBody>
      </p:sp>
      <p:pic>
        <p:nvPicPr>
          <p:cNvPr id="186" name="Picture 2"/>
          <p:cNvPicPr/>
          <p:nvPr/>
        </p:nvPicPr>
        <p:blipFill>
          <a:blip r:embed="rId2"/>
          <a:stretch>
            <a:fillRect/>
          </a:stretch>
        </p:blipFill>
        <p:spPr>
          <a:xfrm>
            <a:off x="1025016" y="2362200"/>
            <a:ext cx="6573600" cy="37436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8200" y="4038600"/>
            <a:ext cx="5638800" cy="1962150"/>
          </a:xfrm>
          <a:prstGeom prst="roundRect">
            <a:avLst>
              <a:gd name="adj" fmla="val 7024"/>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715000" y="1524000"/>
            <a:ext cx="2971800" cy="2372902"/>
          </a:xfrm>
          <a:prstGeom prst="roundRect">
            <a:avLst>
              <a:gd name="adj" fmla="val 7024"/>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38200" y="1524000"/>
            <a:ext cx="4724400" cy="2372902"/>
          </a:xfrm>
          <a:prstGeom prst="roundRect">
            <a:avLst>
              <a:gd name="adj" fmla="val 7024"/>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Picture 3"/>
          <p:cNvPicPr/>
          <p:nvPr/>
        </p:nvPicPr>
        <p:blipFill>
          <a:blip r:embed="rId2"/>
          <a:stretch>
            <a:fillRect/>
          </a:stretch>
        </p:blipFill>
        <p:spPr>
          <a:xfrm>
            <a:off x="990600" y="1618298"/>
            <a:ext cx="4325640" cy="1963102"/>
          </a:xfrm>
          <a:prstGeom prst="rect">
            <a:avLst/>
          </a:prstGeom>
          <a:ln>
            <a:noFill/>
          </a:ln>
          <a:effectLst/>
        </p:spPr>
      </p:pic>
      <p:sp>
        <p:nvSpPr>
          <p:cNvPr id="191" name="CustomShape 4"/>
          <p:cNvSpPr/>
          <p:nvPr/>
        </p:nvSpPr>
        <p:spPr>
          <a:xfrm>
            <a:off x="3305820" y="3452700"/>
            <a:ext cx="2010420" cy="257400"/>
          </a:xfrm>
          <a:prstGeom prst="rect">
            <a:avLst/>
          </a:prstGeom>
          <a:noFill/>
          <a:ln>
            <a:noFill/>
          </a:ln>
        </p:spPr>
        <p:txBody>
          <a:bodyPr lIns="90000" tIns="45000" rIns="90000" bIns="45000"/>
          <a:lstStyle/>
          <a:p>
            <a:pPr>
              <a:lnSpc>
                <a:spcPct val="100000"/>
              </a:lnSpc>
            </a:pPr>
            <a:r>
              <a:rPr lang="en-IN" sz="1100" dirty="0">
                <a:solidFill>
                  <a:srgbClr val="000000"/>
                </a:solidFill>
                <a:latin typeface="Calibri"/>
              </a:rPr>
              <a:t>Source: ThinkwithGoogle.com</a:t>
            </a:r>
            <a:endParaRPr dirty="0"/>
          </a:p>
        </p:txBody>
      </p:sp>
      <p:sp>
        <p:nvSpPr>
          <p:cNvPr id="2" name="Rectangle 1"/>
          <p:cNvSpPr/>
          <p:nvPr/>
        </p:nvSpPr>
        <p:spPr>
          <a:xfrm>
            <a:off x="838200" y="781050"/>
            <a:ext cx="1274067" cy="646331"/>
          </a:xfrm>
          <a:prstGeom prst="rect">
            <a:avLst/>
          </a:prstGeom>
        </p:spPr>
        <p:txBody>
          <a:bodyPr wrap="none">
            <a:spAutoFit/>
          </a:bodyPr>
          <a:lstStyle/>
          <a:p>
            <a:pPr>
              <a:lnSpc>
                <a:spcPct val="100000"/>
              </a:lnSpc>
            </a:pPr>
            <a:r>
              <a:rPr lang="en-IN" sz="3600" dirty="0" smtClean="0">
                <a:solidFill>
                  <a:schemeClr val="bg1"/>
                </a:solidFill>
                <a:latin typeface="Bree Serif"/>
              </a:rPr>
              <a:t>Facts</a:t>
            </a:r>
            <a:endParaRPr lang="en-IN" sz="3200" dirty="0">
              <a:solidFill>
                <a:schemeClr val="bg1"/>
              </a:solidFill>
            </a:endParaRPr>
          </a:p>
        </p:txBody>
      </p:sp>
      <p:sp>
        <p:nvSpPr>
          <p:cNvPr id="3" name="Rectangle 2"/>
          <p:cNvSpPr/>
          <p:nvPr/>
        </p:nvSpPr>
        <p:spPr>
          <a:xfrm>
            <a:off x="1066800" y="4171950"/>
            <a:ext cx="5257800" cy="1815882"/>
          </a:xfrm>
          <a:prstGeom prst="rect">
            <a:avLst/>
          </a:prstGeom>
        </p:spPr>
        <p:txBody>
          <a:bodyPr wrap="square">
            <a:spAutoFit/>
          </a:bodyPr>
          <a:lstStyle/>
          <a:p>
            <a:pPr marL="285750" indent="-285750">
              <a:lnSpc>
                <a:spcPct val="100000"/>
              </a:lnSpc>
              <a:buFont typeface="Arial" panose="020B0604020202020204" pitchFamily="34" charset="0"/>
              <a:buChar char="•"/>
            </a:pPr>
            <a:r>
              <a:rPr lang="en-US" sz="1400" dirty="0" smtClean="0">
                <a:solidFill>
                  <a:srgbClr val="000000"/>
                </a:solidFill>
                <a:latin typeface="Calibri" panose="020F0502020204030204" pitchFamily="34" charset="0"/>
              </a:rPr>
              <a:t>An average App user has 36 Apps installed in their Smartphone.</a:t>
            </a:r>
            <a:endParaRPr lang="en-US" sz="1400" dirty="0" smtClean="0">
              <a:latin typeface="Calibri" panose="020F0502020204030204" pitchFamily="34" charset="0"/>
            </a:endParaRPr>
          </a:p>
          <a:p>
            <a:pPr marL="285750" indent="-285750">
              <a:lnSpc>
                <a:spcPct val="100000"/>
              </a:lnSpc>
              <a:buFont typeface="Arial" panose="020B0604020202020204" pitchFamily="34" charset="0"/>
              <a:buChar char="•"/>
            </a:pPr>
            <a:r>
              <a:rPr lang="en-US" sz="1400" b="1" dirty="0" smtClean="0">
                <a:solidFill>
                  <a:srgbClr val="000000"/>
                </a:solidFill>
                <a:latin typeface="Calibri" panose="020F0502020204030204" pitchFamily="34" charset="0"/>
              </a:rPr>
              <a:t>26% </a:t>
            </a:r>
            <a:r>
              <a:rPr lang="en-US" sz="1400" dirty="0" smtClean="0">
                <a:solidFill>
                  <a:srgbClr val="000000"/>
                </a:solidFill>
                <a:latin typeface="Calibri" panose="020F0502020204030204" pitchFamily="34" charset="0"/>
              </a:rPr>
              <a:t>Smartphone Apps are used daily.</a:t>
            </a:r>
            <a:endParaRPr lang="en-US" sz="1400" dirty="0" smtClean="0">
              <a:latin typeface="Calibri" panose="020F0502020204030204" pitchFamily="34" charset="0"/>
            </a:endParaRPr>
          </a:p>
          <a:p>
            <a:pPr marL="285750" indent="-285750">
              <a:lnSpc>
                <a:spcPct val="100000"/>
              </a:lnSpc>
              <a:buFont typeface="Arial" panose="020B0604020202020204" pitchFamily="34" charset="0"/>
              <a:buChar char="•"/>
            </a:pPr>
            <a:r>
              <a:rPr lang="en-US" sz="1400" dirty="0" smtClean="0">
                <a:solidFill>
                  <a:srgbClr val="000000"/>
                </a:solidFill>
                <a:latin typeface="Calibri" panose="020F0502020204030204" pitchFamily="34" charset="0"/>
              </a:rPr>
              <a:t>Gaming and Social are category Apps fall into daily used Apps</a:t>
            </a:r>
            <a:endParaRPr lang="en-US" sz="1400" dirty="0" smtClean="0">
              <a:latin typeface="Calibri" panose="020F0502020204030204" pitchFamily="34" charset="0"/>
            </a:endParaRPr>
          </a:p>
          <a:p>
            <a:pPr marL="285750" indent="-285750">
              <a:lnSpc>
                <a:spcPct val="100000"/>
              </a:lnSpc>
              <a:buFont typeface="Arial" panose="020B0604020202020204" pitchFamily="34" charset="0"/>
              <a:buChar char="•"/>
            </a:pPr>
            <a:r>
              <a:rPr lang="en-US" sz="1400" b="1" dirty="0" smtClean="0">
                <a:solidFill>
                  <a:srgbClr val="000000"/>
                </a:solidFill>
                <a:latin typeface="Calibri" panose="020F0502020204030204" pitchFamily="34" charset="0"/>
              </a:rPr>
              <a:t>68% </a:t>
            </a:r>
            <a:r>
              <a:rPr lang="en-US" sz="1400" dirty="0" smtClean="0">
                <a:solidFill>
                  <a:srgbClr val="000000"/>
                </a:solidFill>
                <a:latin typeface="Calibri" panose="020F0502020204030204" pitchFamily="34" charset="0"/>
              </a:rPr>
              <a:t>daily used apps are from Social &amp; Communication</a:t>
            </a:r>
            <a:endParaRPr lang="en-US" sz="1400" dirty="0" smtClean="0">
              <a:latin typeface="Calibri" panose="020F0502020204030204" pitchFamily="34" charset="0"/>
            </a:endParaRPr>
          </a:p>
          <a:p>
            <a:pPr marL="285750" indent="-285750">
              <a:lnSpc>
                <a:spcPct val="100000"/>
              </a:lnSpc>
              <a:buFont typeface="Arial" panose="020B0604020202020204" pitchFamily="34" charset="0"/>
              <a:buChar char="•"/>
            </a:pPr>
            <a:r>
              <a:rPr lang="en-US" sz="1400" b="1" dirty="0" smtClean="0">
                <a:solidFill>
                  <a:srgbClr val="000000"/>
                </a:solidFill>
                <a:latin typeface="Calibri" panose="020F0502020204030204" pitchFamily="34" charset="0"/>
              </a:rPr>
              <a:t>33% </a:t>
            </a:r>
            <a:r>
              <a:rPr lang="en-US" sz="1400" dirty="0" smtClean="0">
                <a:solidFill>
                  <a:srgbClr val="000000"/>
                </a:solidFill>
                <a:latin typeface="Calibri" panose="020F0502020204030204" pitchFamily="34" charset="0"/>
              </a:rPr>
              <a:t>are from media and communication</a:t>
            </a:r>
            <a:endParaRPr lang="en-US" sz="1400" dirty="0" smtClean="0">
              <a:latin typeface="Calibri" panose="020F0502020204030204" pitchFamily="34" charset="0"/>
            </a:endParaRPr>
          </a:p>
          <a:p>
            <a:pPr marL="285750" indent="-285750">
              <a:lnSpc>
                <a:spcPct val="100000"/>
              </a:lnSpc>
              <a:buFont typeface="Arial" panose="020B0604020202020204" pitchFamily="34" charset="0"/>
              <a:buChar char="•"/>
            </a:pPr>
            <a:r>
              <a:rPr lang="en-US" sz="1400" b="1" dirty="0" smtClean="0">
                <a:solidFill>
                  <a:srgbClr val="000000"/>
                </a:solidFill>
                <a:latin typeface="Calibri" panose="020F0502020204030204" pitchFamily="34" charset="0"/>
              </a:rPr>
              <a:t>75% </a:t>
            </a:r>
            <a:r>
              <a:rPr lang="en-US" sz="1400" dirty="0" smtClean="0">
                <a:solidFill>
                  <a:srgbClr val="000000"/>
                </a:solidFill>
                <a:latin typeface="Calibri" panose="020F0502020204030204" pitchFamily="34" charset="0"/>
              </a:rPr>
              <a:t>users expect an App should be free</a:t>
            </a:r>
            <a:endParaRPr lang="en-US" sz="1400" dirty="0" smtClean="0">
              <a:latin typeface="Calibri" panose="020F0502020204030204" pitchFamily="34" charset="0"/>
            </a:endParaRPr>
          </a:p>
          <a:p>
            <a:pPr marL="285750" indent="-285750">
              <a:lnSpc>
                <a:spcPct val="100000"/>
              </a:lnSpc>
              <a:buFont typeface="Arial" panose="020B0604020202020204" pitchFamily="34" charset="0"/>
              <a:buChar char="•"/>
            </a:pPr>
            <a:r>
              <a:rPr lang="en-US" sz="1400" b="1" dirty="0" smtClean="0">
                <a:solidFill>
                  <a:srgbClr val="000000"/>
                </a:solidFill>
                <a:latin typeface="Calibri" panose="020F0502020204030204" pitchFamily="34" charset="0"/>
              </a:rPr>
              <a:t>46% </a:t>
            </a:r>
            <a:r>
              <a:rPr lang="en-US" sz="1400" dirty="0" smtClean="0">
                <a:solidFill>
                  <a:srgbClr val="000000"/>
                </a:solidFill>
                <a:latin typeface="Calibri" panose="020F0502020204030204" pitchFamily="34" charset="0"/>
              </a:rPr>
              <a:t>Game related apps</a:t>
            </a:r>
          </a:p>
          <a:p>
            <a:pPr marL="285750" indent="-285750">
              <a:lnSpc>
                <a:spcPct val="100000"/>
              </a:lnSpc>
              <a:buFont typeface="Arial" panose="020B0604020202020204" pitchFamily="34" charset="0"/>
              <a:buChar char="•"/>
            </a:pPr>
            <a:r>
              <a:rPr lang="en-US" sz="1400" b="1" dirty="0" smtClean="0">
                <a:solidFill>
                  <a:srgbClr val="000000"/>
                </a:solidFill>
                <a:latin typeface="Calibri" panose="020F0502020204030204" pitchFamily="34" charset="0"/>
              </a:rPr>
              <a:t>19% </a:t>
            </a:r>
            <a:r>
              <a:rPr lang="en-US" sz="1400" dirty="0" smtClean="0">
                <a:solidFill>
                  <a:srgbClr val="000000"/>
                </a:solidFill>
                <a:latin typeface="Calibri" panose="020F0502020204030204" pitchFamily="34" charset="0"/>
              </a:rPr>
              <a:t>Retail store related</a:t>
            </a:r>
            <a:endParaRPr lang="en-US" sz="1400" dirty="0" smtClean="0">
              <a:latin typeface="Calibri" panose="020F0502020204030204" pitchFamily="34" charset="0"/>
            </a:endParaRPr>
          </a:p>
        </p:txBody>
      </p:sp>
      <p:sp>
        <p:nvSpPr>
          <p:cNvPr id="4" name="Rectangle 3"/>
          <p:cNvSpPr/>
          <p:nvPr/>
        </p:nvSpPr>
        <p:spPr>
          <a:xfrm>
            <a:off x="6019800" y="2107049"/>
            <a:ext cx="2286000" cy="1354217"/>
          </a:xfrm>
          <a:prstGeom prst="rect">
            <a:avLst/>
          </a:prstGeom>
        </p:spPr>
        <p:txBody>
          <a:bodyPr wrap="square">
            <a:spAutoFit/>
          </a:bodyPr>
          <a:lstStyle/>
          <a:p>
            <a:pPr marL="285750" indent="-285750">
              <a:lnSpc>
                <a:spcPct val="100000"/>
              </a:lnSpc>
              <a:buFont typeface="Arial" panose="020B0604020202020204" pitchFamily="34" charset="0"/>
              <a:buChar char="•"/>
            </a:pPr>
            <a:r>
              <a:rPr lang="en-US" sz="1600" dirty="0">
                <a:solidFill>
                  <a:srgbClr val="000000"/>
                </a:solidFill>
                <a:latin typeface="Calibri" panose="020F0502020204030204" pitchFamily="34" charset="0"/>
              </a:rPr>
              <a:t>Price -</a:t>
            </a:r>
            <a:r>
              <a:rPr lang="en-US" sz="1600" b="1" dirty="0">
                <a:solidFill>
                  <a:srgbClr val="000000"/>
                </a:solidFill>
                <a:latin typeface="Calibri" panose="020F0502020204030204" pitchFamily="34" charset="0"/>
              </a:rPr>
              <a:t>82%</a:t>
            </a:r>
            <a:endParaRPr lang="en-US" sz="1600" b="1" dirty="0">
              <a:latin typeface="Calibri" panose="020F0502020204030204" pitchFamily="34" charset="0"/>
            </a:endParaRPr>
          </a:p>
          <a:p>
            <a:pPr marL="285750" indent="-285750">
              <a:lnSpc>
                <a:spcPct val="100000"/>
              </a:lnSpc>
              <a:buFont typeface="Arial" panose="020B0604020202020204" pitchFamily="34" charset="0"/>
              <a:buChar char="•"/>
            </a:pPr>
            <a:r>
              <a:rPr lang="en-US" sz="1600" dirty="0">
                <a:solidFill>
                  <a:srgbClr val="000000"/>
                </a:solidFill>
                <a:latin typeface="Calibri" panose="020F0502020204030204" pitchFamily="34" charset="0"/>
              </a:rPr>
              <a:t>Description: </a:t>
            </a:r>
            <a:r>
              <a:rPr lang="en-US" sz="1600" b="1" dirty="0">
                <a:solidFill>
                  <a:srgbClr val="000000"/>
                </a:solidFill>
                <a:latin typeface="Calibri" panose="020F0502020204030204" pitchFamily="34" charset="0"/>
              </a:rPr>
              <a:t>62%</a:t>
            </a:r>
            <a:endParaRPr lang="en-US" sz="1600" b="1" dirty="0">
              <a:latin typeface="Calibri" panose="020F0502020204030204" pitchFamily="34" charset="0"/>
            </a:endParaRPr>
          </a:p>
          <a:p>
            <a:pPr marL="285750" indent="-285750">
              <a:lnSpc>
                <a:spcPct val="100000"/>
              </a:lnSpc>
              <a:buFont typeface="Arial" panose="020B0604020202020204" pitchFamily="34" charset="0"/>
              <a:buChar char="•"/>
            </a:pPr>
            <a:r>
              <a:rPr lang="en-US" sz="1600" dirty="0">
                <a:solidFill>
                  <a:srgbClr val="000000"/>
                </a:solidFill>
                <a:latin typeface="Calibri" panose="020F0502020204030204" pitchFamily="34" charset="0"/>
              </a:rPr>
              <a:t>Reviews: </a:t>
            </a:r>
            <a:r>
              <a:rPr lang="en-US" sz="1600" b="1" dirty="0">
                <a:solidFill>
                  <a:srgbClr val="000000"/>
                </a:solidFill>
                <a:latin typeface="Calibri" panose="020F0502020204030204" pitchFamily="34" charset="0"/>
              </a:rPr>
              <a:t>60%</a:t>
            </a:r>
            <a:endParaRPr lang="en-US" sz="1600" b="1" dirty="0">
              <a:latin typeface="Calibri" panose="020F0502020204030204" pitchFamily="34" charset="0"/>
            </a:endParaRPr>
          </a:p>
          <a:p>
            <a:pPr marL="285750" indent="-285750">
              <a:lnSpc>
                <a:spcPct val="100000"/>
              </a:lnSpc>
              <a:buFont typeface="Arial" panose="020B0604020202020204" pitchFamily="34" charset="0"/>
              <a:buChar char="•"/>
            </a:pPr>
            <a:r>
              <a:rPr lang="en-US" sz="1600" dirty="0">
                <a:solidFill>
                  <a:srgbClr val="000000"/>
                </a:solidFill>
                <a:latin typeface="Calibri" panose="020F0502020204030204" pitchFamily="34" charset="0"/>
              </a:rPr>
              <a:t>Rating: </a:t>
            </a:r>
            <a:r>
              <a:rPr lang="en-US" sz="1600" b="1" dirty="0">
                <a:solidFill>
                  <a:srgbClr val="000000"/>
                </a:solidFill>
                <a:latin typeface="Calibri" panose="020F0502020204030204" pitchFamily="34" charset="0"/>
              </a:rPr>
              <a:t>60%</a:t>
            </a:r>
            <a:endParaRPr lang="en-US" sz="1600" b="1" dirty="0">
              <a:latin typeface="Calibri" panose="020F0502020204030204" pitchFamily="34" charset="0"/>
            </a:endParaRPr>
          </a:p>
          <a:p>
            <a:pPr marL="285750" indent="-285750">
              <a:lnSpc>
                <a:spcPct val="100000"/>
              </a:lnSpc>
              <a:buFont typeface="Arial" panose="020B0604020202020204" pitchFamily="34" charset="0"/>
              <a:buChar char="•"/>
            </a:pPr>
            <a:r>
              <a:rPr lang="en-US" sz="1600" dirty="0">
                <a:solidFill>
                  <a:srgbClr val="000000"/>
                </a:solidFill>
                <a:latin typeface="Calibri" panose="020F0502020204030204" pitchFamily="34" charset="0"/>
              </a:rPr>
              <a:t>Free Trial: </a:t>
            </a:r>
            <a:r>
              <a:rPr lang="en-US" sz="1600" b="1" dirty="0">
                <a:solidFill>
                  <a:srgbClr val="000000"/>
                </a:solidFill>
                <a:latin typeface="Calibri" panose="020F0502020204030204" pitchFamily="34" charset="0"/>
              </a:rPr>
              <a:t>43%</a:t>
            </a:r>
            <a:endParaRPr lang="en-US" sz="1600" b="1" dirty="0">
              <a:latin typeface="Calibri" panose="020F05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4495680" y="381000"/>
            <a:ext cx="4342680" cy="5105400"/>
          </a:xfrm>
          <a:prstGeom prst="rect">
            <a:avLst/>
          </a:prstGeom>
          <a:solidFill>
            <a:schemeClr val="accent5">
              <a:lumMod val="50000"/>
            </a:schemeClr>
          </a:solidFill>
          <a:ln w="25560">
            <a:noFill/>
          </a:ln>
        </p:spPr>
      </p:sp>
      <p:sp>
        <p:nvSpPr>
          <p:cNvPr id="193" name="CustomShape 2"/>
          <p:cNvSpPr/>
          <p:nvPr/>
        </p:nvSpPr>
        <p:spPr>
          <a:xfrm>
            <a:off x="4829040" y="4419600"/>
            <a:ext cx="3656880" cy="1139760"/>
          </a:xfrm>
          <a:prstGeom prst="rect">
            <a:avLst/>
          </a:prstGeom>
          <a:noFill/>
          <a:ln>
            <a:noFill/>
          </a:ln>
        </p:spPr>
        <p:txBody>
          <a:bodyPr lIns="90000" tIns="45000" rIns="90000" bIns="45000"/>
          <a:lstStyle/>
          <a:p>
            <a:pPr>
              <a:lnSpc>
                <a:spcPct val="100000"/>
              </a:lnSpc>
            </a:pPr>
            <a:r>
              <a:rPr lang="en-IN" sz="1300" dirty="0">
                <a:solidFill>
                  <a:srgbClr val="FFFFFF"/>
                </a:solidFill>
                <a:latin typeface="Calibri"/>
              </a:rPr>
              <a:t>According to </a:t>
            </a:r>
            <a:r>
              <a:rPr lang="en-IN" sz="1300" dirty="0" err="1">
                <a:solidFill>
                  <a:srgbClr val="FFFFFF"/>
                </a:solidFill>
                <a:latin typeface="Calibri"/>
              </a:rPr>
              <a:t>GigaOM</a:t>
            </a:r>
            <a:r>
              <a:rPr lang="en-IN" sz="1300" dirty="0">
                <a:solidFill>
                  <a:srgbClr val="FFFFFF"/>
                </a:solidFill>
                <a:latin typeface="Calibri"/>
              </a:rPr>
              <a:t> the top </a:t>
            </a:r>
            <a:r>
              <a:rPr lang="en-IN" sz="1400" b="1" dirty="0">
                <a:solidFill>
                  <a:srgbClr val="FFFFFF"/>
                </a:solidFill>
                <a:latin typeface="Calibri"/>
              </a:rPr>
              <a:t>1.6%</a:t>
            </a:r>
            <a:r>
              <a:rPr lang="en-IN" sz="1300" dirty="0">
                <a:solidFill>
                  <a:srgbClr val="FFFFFF"/>
                </a:solidFill>
                <a:latin typeface="Calibri"/>
              </a:rPr>
              <a:t> make over </a:t>
            </a:r>
            <a:r>
              <a:rPr lang="en-IN" sz="1400" b="1" dirty="0">
                <a:solidFill>
                  <a:srgbClr val="FFFFFF"/>
                </a:solidFill>
                <a:latin typeface="Calibri"/>
              </a:rPr>
              <a:t>$500,000 </a:t>
            </a:r>
            <a:r>
              <a:rPr lang="en-IN" sz="1300" dirty="0">
                <a:solidFill>
                  <a:srgbClr val="FFFFFF"/>
                </a:solidFill>
                <a:latin typeface="Calibri"/>
              </a:rPr>
              <a:t>per month, while </a:t>
            </a:r>
            <a:r>
              <a:rPr lang="en-IN" sz="1400" b="1" dirty="0">
                <a:solidFill>
                  <a:srgbClr val="FFFFFF"/>
                </a:solidFill>
                <a:latin typeface="Calibri"/>
              </a:rPr>
              <a:t>35%</a:t>
            </a:r>
            <a:r>
              <a:rPr lang="en-IN" sz="1300" dirty="0">
                <a:solidFill>
                  <a:srgbClr val="FFFFFF"/>
                </a:solidFill>
                <a:latin typeface="Calibri"/>
              </a:rPr>
              <a:t> of iOS developers and </a:t>
            </a:r>
            <a:r>
              <a:rPr lang="en-IN" sz="1400" b="1" dirty="0">
                <a:solidFill>
                  <a:srgbClr val="FFFFFF"/>
                </a:solidFill>
                <a:latin typeface="Calibri"/>
              </a:rPr>
              <a:t>49%</a:t>
            </a:r>
            <a:r>
              <a:rPr lang="en-IN" sz="1300" dirty="0">
                <a:solidFill>
                  <a:srgbClr val="FFFFFF"/>
                </a:solidFill>
                <a:latin typeface="Calibri"/>
              </a:rPr>
              <a:t> of Android developers make less than </a:t>
            </a:r>
            <a:r>
              <a:rPr lang="en-IN" sz="1400" b="1" dirty="0">
                <a:solidFill>
                  <a:srgbClr val="FFFFFF"/>
                </a:solidFill>
                <a:latin typeface="Calibri"/>
              </a:rPr>
              <a:t>$100 </a:t>
            </a:r>
            <a:r>
              <a:rPr lang="en-IN" sz="1300" dirty="0">
                <a:solidFill>
                  <a:srgbClr val="FFFFFF"/>
                </a:solidFill>
                <a:latin typeface="Calibri"/>
              </a:rPr>
              <a:t>per month.</a:t>
            </a:r>
            <a:endParaRPr dirty="0"/>
          </a:p>
        </p:txBody>
      </p:sp>
      <p:pic>
        <p:nvPicPr>
          <p:cNvPr id="194" name="Picture 2"/>
          <p:cNvPicPr/>
          <p:nvPr/>
        </p:nvPicPr>
        <p:blipFill>
          <a:blip r:embed="rId2"/>
          <a:stretch>
            <a:fillRect/>
          </a:stretch>
        </p:blipFill>
        <p:spPr>
          <a:xfrm>
            <a:off x="1436400" y="1497420"/>
            <a:ext cx="1069200" cy="1069200"/>
          </a:xfrm>
          <a:prstGeom prst="rect">
            <a:avLst/>
          </a:prstGeom>
          <a:ln>
            <a:noFill/>
          </a:ln>
        </p:spPr>
      </p:pic>
      <p:pic>
        <p:nvPicPr>
          <p:cNvPr id="195" name="Picture 3"/>
          <p:cNvPicPr/>
          <p:nvPr/>
        </p:nvPicPr>
        <p:blipFill>
          <a:blip r:embed="rId3"/>
          <a:stretch>
            <a:fillRect/>
          </a:stretch>
        </p:blipFill>
        <p:spPr>
          <a:xfrm>
            <a:off x="1548840" y="4036189"/>
            <a:ext cx="844320" cy="9168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7" name="CustomShape 4"/>
          <p:cNvSpPr/>
          <p:nvPr/>
        </p:nvSpPr>
        <p:spPr>
          <a:xfrm>
            <a:off x="1088820" y="2743200"/>
            <a:ext cx="1764360" cy="364320"/>
          </a:xfrm>
          <a:prstGeom prst="rect">
            <a:avLst/>
          </a:prstGeom>
          <a:noFill/>
          <a:ln>
            <a:noFill/>
          </a:ln>
        </p:spPr>
        <p:txBody>
          <a:bodyPr wrap="none" lIns="90000" tIns="45000" rIns="90000" bIns="45000"/>
          <a:lstStyle/>
          <a:p>
            <a:pPr algn="ctr">
              <a:lnSpc>
                <a:spcPct val="100000"/>
              </a:lnSpc>
            </a:pPr>
            <a:r>
              <a:rPr lang="en-IN" sz="2000" dirty="0">
                <a:solidFill>
                  <a:schemeClr val="bg1"/>
                </a:solidFill>
                <a:latin typeface="Bree Serif"/>
              </a:rPr>
              <a:t>iOS App Store</a:t>
            </a:r>
            <a:endParaRPr sz="2000" dirty="0">
              <a:solidFill>
                <a:schemeClr val="bg1"/>
              </a:solidFill>
            </a:endParaRPr>
          </a:p>
        </p:txBody>
      </p:sp>
      <p:sp>
        <p:nvSpPr>
          <p:cNvPr id="198" name="CustomShape 5"/>
          <p:cNvSpPr/>
          <p:nvPr/>
        </p:nvSpPr>
        <p:spPr>
          <a:xfrm>
            <a:off x="914400" y="5045760"/>
            <a:ext cx="2113200" cy="364320"/>
          </a:xfrm>
          <a:prstGeom prst="rect">
            <a:avLst/>
          </a:prstGeom>
          <a:noFill/>
          <a:ln>
            <a:noFill/>
          </a:ln>
        </p:spPr>
        <p:txBody>
          <a:bodyPr wrap="none" lIns="90000" tIns="45000" rIns="90000" bIns="45000"/>
          <a:lstStyle/>
          <a:p>
            <a:pPr algn="ctr">
              <a:lnSpc>
                <a:spcPct val="100000"/>
              </a:lnSpc>
            </a:pPr>
            <a:r>
              <a:rPr lang="en-IN" sz="2000" dirty="0">
                <a:solidFill>
                  <a:schemeClr val="bg1"/>
                </a:solidFill>
                <a:latin typeface="Bree Serif"/>
              </a:rPr>
              <a:t>Google </a:t>
            </a:r>
            <a:r>
              <a:rPr lang="en-IN" sz="2000" dirty="0" err="1">
                <a:solidFill>
                  <a:schemeClr val="bg1"/>
                </a:solidFill>
                <a:latin typeface="Bree Serif"/>
              </a:rPr>
              <a:t>Playstore</a:t>
            </a:r>
            <a:endParaRPr sz="2000" dirty="0">
              <a:solidFill>
                <a:schemeClr val="bg1"/>
              </a:solidFill>
            </a:endParaRPr>
          </a:p>
        </p:txBody>
      </p:sp>
      <p:sp>
        <p:nvSpPr>
          <p:cNvPr id="199" name="Line 6"/>
          <p:cNvSpPr/>
          <p:nvPr/>
        </p:nvSpPr>
        <p:spPr>
          <a:xfrm flipH="1">
            <a:off x="304560" y="3429000"/>
            <a:ext cx="3406320" cy="0"/>
          </a:xfrm>
          <a:prstGeom prst="line">
            <a:avLst/>
          </a:prstGeom>
          <a:ln w="9360" cap="rnd">
            <a:solidFill>
              <a:schemeClr val="bg1"/>
            </a:solidFill>
            <a:custDash>
              <a:ds d="0" sp="0"/>
            </a:custDash>
            <a:round/>
          </a:ln>
        </p:spPr>
      </p:sp>
      <p:sp>
        <p:nvSpPr>
          <p:cNvPr id="200" name="CustomShape 7"/>
          <p:cNvSpPr/>
          <p:nvPr/>
        </p:nvSpPr>
        <p:spPr>
          <a:xfrm>
            <a:off x="4829040" y="533400"/>
            <a:ext cx="3656880" cy="699120"/>
          </a:xfrm>
          <a:prstGeom prst="rect">
            <a:avLst/>
          </a:prstGeom>
          <a:noFill/>
          <a:ln>
            <a:noFill/>
          </a:ln>
        </p:spPr>
        <p:txBody>
          <a:bodyPr lIns="90000" tIns="45000" rIns="90000" bIns="45000"/>
          <a:lstStyle/>
          <a:p>
            <a:pPr>
              <a:lnSpc>
                <a:spcPct val="100000"/>
              </a:lnSpc>
            </a:pPr>
            <a:r>
              <a:rPr lang="en-IN" sz="1400" b="1" dirty="0">
                <a:solidFill>
                  <a:srgbClr val="FFFFFF"/>
                </a:solidFill>
                <a:latin typeface="Calibri"/>
              </a:rPr>
              <a:t>21% </a:t>
            </a:r>
            <a:r>
              <a:rPr lang="en-IN" sz="1300" dirty="0">
                <a:solidFill>
                  <a:srgbClr val="FFFFFF"/>
                </a:solidFill>
                <a:latin typeface="Calibri"/>
              </a:rPr>
              <a:t>of Apps on iOS are dead according to Tech Crunch on the 6th Anniversary of the Apple App Store</a:t>
            </a:r>
            <a:endParaRPr dirty="0"/>
          </a:p>
        </p:txBody>
      </p:sp>
      <p:sp>
        <p:nvSpPr>
          <p:cNvPr id="201" name="CustomShape 8"/>
          <p:cNvSpPr/>
          <p:nvPr/>
        </p:nvSpPr>
        <p:spPr>
          <a:xfrm>
            <a:off x="4829040" y="2667000"/>
            <a:ext cx="3656880" cy="698400"/>
          </a:xfrm>
          <a:prstGeom prst="rect">
            <a:avLst/>
          </a:prstGeom>
          <a:noFill/>
          <a:ln>
            <a:noFill/>
          </a:ln>
        </p:spPr>
        <p:txBody>
          <a:bodyPr lIns="90000" tIns="45000" rIns="90000" bIns="45000"/>
          <a:lstStyle/>
          <a:p>
            <a:pPr>
              <a:lnSpc>
                <a:spcPct val="100000"/>
              </a:lnSpc>
            </a:pPr>
            <a:r>
              <a:rPr lang="en-IN" sz="1300" dirty="0">
                <a:solidFill>
                  <a:srgbClr val="FFFFFF"/>
                </a:solidFill>
                <a:latin typeface="Calibri"/>
              </a:rPr>
              <a:t>According to a 2013 BBC report, </a:t>
            </a:r>
            <a:r>
              <a:rPr lang="en-IN" sz="1400" b="1" dirty="0">
                <a:solidFill>
                  <a:srgbClr val="FFFFFF"/>
                </a:solidFill>
                <a:latin typeface="Calibri"/>
              </a:rPr>
              <a:t>60%</a:t>
            </a:r>
            <a:r>
              <a:rPr lang="en-IN" sz="1300" dirty="0">
                <a:solidFill>
                  <a:srgbClr val="FFFFFF"/>
                </a:solidFill>
                <a:latin typeface="Calibri"/>
              </a:rPr>
              <a:t> of apps have never been downloaded even once</a:t>
            </a:r>
            <a:endParaRPr dirty="0"/>
          </a:p>
        </p:txBody>
      </p:sp>
      <p:sp>
        <p:nvSpPr>
          <p:cNvPr id="202" name="CustomShape 9"/>
          <p:cNvSpPr/>
          <p:nvPr/>
        </p:nvSpPr>
        <p:spPr>
          <a:xfrm>
            <a:off x="4829040" y="1600200"/>
            <a:ext cx="3656880" cy="698400"/>
          </a:xfrm>
          <a:prstGeom prst="rect">
            <a:avLst/>
          </a:prstGeom>
          <a:noFill/>
          <a:ln>
            <a:noFill/>
          </a:ln>
        </p:spPr>
        <p:txBody>
          <a:bodyPr lIns="90000" tIns="45000" rIns="90000" bIns="45000"/>
          <a:lstStyle/>
          <a:p>
            <a:pPr>
              <a:lnSpc>
                <a:spcPct val="100000"/>
              </a:lnSpc>
            </a:pPr>
            <a:r>
              <a:rPr lang="en-IN" sz="1300" dirty="0" err="1">
                <a:solidFill>
                  <a:srgbClr val="FFFFFF"/>
                </a:solidFill>
                <a:latin typeface="Calibri"/>
              </a:rPr>
              <a:t>Moz</a:t>
            </a:r>
            <a:r>
              <a:rPr lang="en-IN" sz="1300" dirty="0">
                <a:solidFill>
                  <a:srgbClr val="FFFFFF"/>
                </a:solidFill>
                <a:latin typeface="Calibri"/>
              </a:rPr>
              <a:t> Research suggests out of </a:t>
            </a:r>
            <a:r>
              <a:rPr lang="en-IN" sz="1400" b="1" dirty="0">
                <a:solidFill>
                  <a:srgbClr val="FFFFFF"/>
                </a:solidFill>
                <a:latin typeface="Calibri"/>
              </a:rPr>
              <a:t>100</a:t>
            </a:r>
            <a:r>
              <a:rPr lang="en-IN" sz="1300" dirty="0">
                <a:solidFill>
                  <a:srgbClr val="FFFFFF"/>
                </a:solidFill>
                <a:latin typeface="Calibri"/>
              </a:rPr>
              <a:t> downloads, only 4 users stick around for a while</a:t>
            </a:r>
            <a:endParaRPr dirty="0"/>
          </a:p>
        </p:txBody>
      </p:sp>
      <p:sp>
        <p:nvSpPr>
          <p:cNvPr id="203" name="CustomShape 10"/>
          <p:cNvSpPr/>
          <p:nvPr/>
        </p:nvSpPr>
        <p:spPr>
          <a:xfrm>
            <a:off x="4829040" y="3645000"/>
            <a:ext cx="3656880" cy="698400"/>
          </a:xfrm>
          <a:prstGeom prst="rect">
            <a:avLst/>
          </a:prstGeom>
          <a:noFill/>
          <a:ln>
            <a:noFill/>
          </a:ln>
        </p:spPr>
        <p:txBody>
          <a:bodyPr lIns="90000" tIns="45000" rIns="90000" bIns="45000"/>
          <a:lstStyle/>
          <a:p>
            <a:pPr>
              <a:lnSpc>
                <a:spcPct val="100000"/>
              </a:lnSpc>
            </a:pPr>
            <a:r>
              <a:rPr lang="en-IN" sz="1300" dirty="0">
                <a:solidFill>
                  <a:srgbClr val="FFFFFF"/>
                </a:solidFill>
                <a:latin typeface="Calibri"/>
              </a:rPr>
              <a:t>According to </a:t>
            </a:r>
            <a:r>
              <a:rPr lang="en-IN" sz="1300" dirty="0" err="1">
                <a:solidFill>
                  <a:srgbClr val="FFFFFF"/>
                </a:solidFill>
                <a:latin typeface="Calibri"/>
              </a:rPr>
              <a:t>Fisku</a:t>
            </a:r>
            <a:r>
              <a:rPr lang="en-IN" sz="1300" dirty="0">
                <a:solidFill>
                  <a:srgbClr val="FFFFFF"/>
                </a:solidFill>
                <a:latin typeface="Calibri"/>
              </a:rPr>
              <a:t>, the average cost per app install is </a:t>
            </a:r>
            <a:r>
              <a:rPr lang="en-IN" sz="1400" b="1" dirty="0">
                <a:solidFill>
                  <a:srgbClr val="FFFFFF"/>
                </a:solidFill>
                <a:latin typeface="Calibri"/>
              </a:rPr>
              <a:t>$1.28 </a:t>
            </a:r>
            <a:r>
              <a:rPr lang="en-IN" sz="1300" dirty="0">
                <a:solidFill>
                  <a:srgbClr val="FFFFFF"/>
                </a:solidFill>
                <a:latin typeface="Calibri"/>
              </a:rPr>
              <a:t>and </a:t>
            </a:r>
            <a:r>
              <a:rPr lang="en-IN" sz="1400" b="1" dirty="0">
                <a:solidFill>
                  <a:srgbClr val="FFFFFF"/>
                </a:solidFill>
                <a:latin typeface="Calibri"/>
              </a:rPr>
              <a:t>$1.78 </a:t>
            </a:r>
            <a:r>
              <a:rPr lang="en-IN" sz="1300" dirty="0">
                <a:solidFill>
                  <a:srgbClr val="FFFFFF"/>
                </a:solidFill>
                <a:latin typeface="Calibri"/>
              </a:rPr>
              <a:t>for user retention.</a:t>
            </a:r>
            <a:endParaRPr dirty="0"/>
          </a:p>
        </p:txBody>
      </p:sp>
      <p:sp>
        <p:nvSpPr>
          <p:cNvPr id="204" name="Line 11"/>
          <p:cNvSpPr/>
          <p:nvPr/>
        </p:nvSpPr>
        <p:spPr>
          <a:xfrm flipH="1">
            <a:off x="4495680" y="1371600"/>
            <a:ext cx="4343400" cy="0"/>
          </a:xfrm>
          <a:prstGeom prst="line">
            <a:avLst/>
          </a:prstGeom>
          <a:ln w="9360" cap="rnd">
            <a:solidFill>
              <a:schemeClr val="accent5">
                <a:lumMod val="60000"/>
                <a:lumOff val="40000"/>
              </a:schemeClr>
            </a:solidFill>
            <a:custDash>
              <a:ds d="0" sp="0"/>
            </a:custDash>
            <a:round/>
          </a:ln>
        </p:spPr>
      </p:sp>
      <p:sp>
        <p:nvSpPr>
          <p:cNvPr id="205" name="Line 12"/>
          <p:cNvSpPr/>
          <p:nvPr/>
        </p:nvSpPr>
        <p:spPr>
          <a:xfrm flipH="1">
            <a:off x="4485960" y="2438400"/>
            <a:ext cx="4343400" cy="0"/>
          </a:xfrm>
          <a:prstGeom prst="line">
            <a:avLst/>
          </a:prstGeom>
          <a:ln w="9360" cap="rnd">
            <a:solidFill>
              <a:schemeClr val="accent5">
                <a:lumMod val="60000"/>
                <a:lumOff val="40000"/>
              </a:schemeClr>
            </a:solidFill>
            <a:custDash>
              <a:ds d="0" sp="0"/>
            </a:custDash>
            <a:round/>
          </a:ln>
        </p:spPr>
      </p:sp>
      <p:sp>
        <p:nvSpPr>
          <p:cNvPr id="206" name="Line 13"/>
          <p:cNvSpPr/>
          <p:nvPr/>
        </p:nvSpPr>
        <p:spPr>
          <a:xfrm flipH="1">
            <a:off x="4485960" y="3429000"/>
            <a:ext cx="4343400" cy="0"/>
          </a:xfrm>
          <a:prstGeom prst="line">
            <a:avLst/>
          </a:prstGeom>
          <a:ln w="9360" cap="rnd">
            <a:solidFill>
              <a:schemeClr val="accent5">
                <a:lumMod val="60000"/>
                <a:lumOff val="40000"/>
              </a:schemeClr>
            </a:solidFill>
            <a:custDash>
              <a:ds d="0" sp="0"/>
            </a:custDash>
            <a:round/>
          </a:ln>
        </p:spPr>
      </p:sp>
      <p:sp>
        <p:nvSpPr>
          <p:cNvPr id="207" name="Line 14"/>
          <p:cNvSpPr/>
          <p:nvPr/>
        </p:nvSpPr>
        <p:spPr>
          <a:xfrm flipH="1">
            <a:off x="4476600" y="4343400"/>
            <a:ext cx="4343400" cy="0"/>
          </a:xfrm>
          <a:prstGeom prst="line">
            <a:avLst/>
          </a:prstGeom>
          <a:ln w="9360" cap="rnd">
            <a:solidFill>
              <a:schemeClr val="accent5">
                <a:lumMod val="60000"/>
                <a:lumOff val="40000"/>
              </a:schemeClr>
            </a:solidFill>
            <a:custDash>
              <a:ds d="0" sp="0"/>
            </a:custDash>
            <a:round/>
          </a:ln>
        </p:spPr>
      </p:sp>
      <p:sp>
        <p:nvSpPr>
          <p:cNvPr id="208" name="Line 15"/>
          <p:cNvSpPr/>
          <p:nvPr/>
        </p:nvSpPr>
        <p:spPr>
          <a:xfrm>
            <a:off x="3710880" y="1021680"/>
            <a:ext cx="0" cy="4693320"/>
          </a:xfrm>
          <a:prstGeom prst="line">
            <a:avLst/>
          </a:prstGeom>
          <a:ln w="9360" cap="rnd">
            <a:solidFill>
              <a:schemeClr val="bg1"/>
            </a:solidFill>
            <a:custDash>
              <a:ds d="0" sp="0"/>
            </a:custDash>
            <a:round/>
          </a:ln>
        </p:spPr>
      </p:sp>
      <p:sp>
        <p:nvSpPr>
          <p:cNvPr id="209" name="Line 16"/>
          <p:cNvSpPr/>
          <p:nvPr/>
        </p:nvSpPr>
        <p:spPr>
          <a:xfrm>
            <a:off x="304560" y="1021680"/>
            <a:ext cx="0" cy="4693320"/>
          </a:xfrm>
          <a:prstGeom prst="line">
            <a:avLst/>
          </a:prstGeom>
          <a:ln w="9360" cap="rnd">
            <a:solidFill>
              <a:schemeClr val="bg1"/>
            </a:solidFill>
            <a:custDash>
              <a:ds d="0" sp="0"/>
            </a:custDash>
            <a:round/>
          </a:ln>
        </p:spPr>
      </p:sp>
      <p:sp>
        <p:nvSpPr>
          <p:cNvPr id="210" name="Line 17"/>
          <p:cNvSpPr/>
          <p:nvPr/>
        </p:nvSpPr>
        <p:spPr>
          <a:xfrm flipH="1">
            <a:off x="304560" y="5715000"/>
            <a:ext cx="3406320" cy="0"/>
          </a:xfrm>
          <a:prstGeom prst="line">
            <a:avLst/>
          </a:prstGeom>
          <a:ln w="9360" cap="rnd">
            <a:solidFill>
              <a:schemeClr val="bg1"/>
            </a:solidFill>
            <a:custDash>
              <a:ds d="0" sp="0"/>
            </a:custDash>
            <a:round/>
          </a:ln>
        </p:spPr>
      </p:sp>
      <p:sp>
        <p:nvSpPr>
          <p:cNvPr id="211" name="Line 18"/>
          <p:cNvSpPr/>
          <p:nvPr/>
        </p:nvSpPr>
        <p:spPr>
          <a:xfrm flipH="1">
            <a:off x="304560" y="990360"/>
            <a:ext cx="3406320" cy="0"/>
          </a:xfrm>
          <a:prstGeom prst="line">
            <a:avLst/>
          </a:prstGeom>
          <a:ln w="9360" cap="rnd">
            <a:solidFill>
              <a:schemeClr val="bg1"/>
            </a:solidFill>
            <a:custDash>
              <a:ds d="0" sp="0"/>
            </a:custDash>
            <a:round/>
          </a:ln>
        </p:spPr>
      </p:sp>
      <p:sp>
        <p:nvSpPr>
          <p:cNvPr id="2" name="Rectangle 1"/>
          <p:cNvSpPr/>
          <p:nvPr/>
        </p:nvSpPr>
        <p:spPr>
          <a:xfrm>
            <a:off x="281640" y="424814"/>
            <a:ext cx="3975447" cy="461665"/>
          </a:xfrm>
          <a:prstGeom prst="rect">
            <a:avLst/>
          </a:prstGeom>
        </p:spPr>
        <p:txBody>
          <a:bodyPr wrap="none">
            <a:spAutoFit/>
          </a:bodyPr>
          <a:lstStyle/>
          <a:p>
            <a:pPr>
              <a:lnSpc>
                <a:spcPct val="100000"/>
              </a:lnSpc>
            </a:pPr>
            <a:r>
              <a:rPr lang="en-US" sz="2400" dirty="0" smtClean="0">
                <a:solidFill>
                  <a:schemeClr val="bg1"/>
                </a:solidFill>
                <a:latin typeface="Bree Serif"/>
              </a:rPr>
              <a:t>Current State Of App Stores </a:t>
            </a:r>
            <a:endParaRPr lang="en-US" sz="2000"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2"/>
          <p:cNvSpPr/>
          <p:nvPr/>
        </p:nvSpPr>
        <p:spPr>
          <a:xfrm>
            <a:off x="692640" y="1857960"/>
            <a:ext cx="2061000" cy="1236240"/>
          </a:xfrm>
          <a:prstGeom prst="roundRect">
            <a:avLst>
              <a:gd name="adj" fmla="val 10000"/>
            </a:avLst>
          </a:prstGeom>
          <a:solidFill>
            <a:schemeClr val="accent5">
              <a:lumMod val="50000"/>
            </a:schemeClr>
          </a:solidFill>
          <a:ln w="25560">
            <a:noFill/>
          </a:ln>
        </p:spPr>
        <p:txBody>
          <a:bodyPr lIns="76320" tIns="112680" rIns="76320" bIns="112320" anchor="ctr"/>
          <a:lstStyle/>
          <a:p>
            <a:pPr algn="ctr">
              <a:lnSpc>
                <a:spcPct val="90000"/>
              </a:lnSpc>
            </a:pPr>
            <a:r>
              <a:rPr lang="en-IN" sz="2000">
                <a:solidFill>
                  <a:srgbClr val="FFFFFF"/>
                </a:solidFill>
                <a:latin typeface="Bree Serif"/>
              </a:rPr>
              <a:t>Installs</a:t>
            </a:r>
            <a:endParaRPr/>
          </a:p>
        </p:txBody>
      </p:sp>
      <p:sp>
        <p:nvSpPr>
          <p:cNvPr id="214" name="CustomShape 3"/>
          <p:cNvSpPr/>
          <p:nvPr/>
        </p:nvSpPr>
        <p:spPr>
          <a:xfrm>
            <a:off x="2960640" y="2220840"/>
            <a:ext cx="436320" cy="510480"/>
          </a:xfrm>
          <a:prstGeom prst="mathMultiply">
            <a:avLst>
              <a:gd name="adj1" fmla="val 23520"/>
            </a:avLst>
          </a:prstGeom>
          <a:solidFill>
            <a:schemeClr val="accent5">
              <a:lumMod val="50000"/>
            </a:schemeClr>
          </a:solidFill>
          <a:ln>
            <a:noFill/>
          </a:ln>
        </p:spPr>
      </p:sp>
      <p:sp>
        <p:nvSpPr>
          <p:cNvPr id="215" name="CustomShape 4"/>
          <p:cNvSpPr/>
          <p:nvPr/>
        </p:nvSpPr>
        <p:spPr>
          <a:xfrm>
            <a:off x="3579120" y="1857960"/>
            <a:ext cx="2061000" cy="1236240"/>
          </a:xfrm>
          <a:prstGeom prst="roundRect">
            <a:avLst>
              <a:gd name="adj" fmla="val 10000"/>
            </a:avLst>
          </a:prstGeom>
          <a:solidFill>
            <a:schemeClr val="accent5">
              <a:lumMod val="50000"/>
            </a:schemeClr>
          </a:solidFill>
          <a:ln w="25560">
            <a:noFill/>
          </a:ln>
        </p:spPr>
        <p:txBody>
          <a:bodyPr lIns="76320" tIns="112680" rIns="76320" bIns="112320" anchor="ctr"/>
          <a:lstStyle/>
          <a:p>
            <a:pPr algn="ctr">
              <a:lnSpc>
                <a:spcPct val="90000"/>
              </a:lnSpc>
            </a:pPr>
            <a:r>
              <a:rPr lang="en-IN" sz="2000">
                <a:solidFill>
                  <a:srgbClr val="FFFFFF"/>
                </a:solidFill>
                <a:latin typeface="Bree Serif"/>
              </a:rPr>
              <a:t>Monthly Retention %</a:t>
            </a:r>
            <a:endParaRPr/>
          </a:p>
        </p:txBody>
      </p:sp>
      <p:sp>
        <p:nvSpPr>
          <p:cNvPr id="216" name="CustomShape 5"/>
          <p:cNvSpPr/>
          <p:nvPr/>
        </p:nvSpPr>
        <p:spPr>
          <a:xfrm>
            <a:off x="5847120" y="2220840"/>
            <a:ext cx="436320" cy="510480"/>
          </a:xfrm>
          <a:prstGeom prst="mathEqual">
            <a:avLst>
              <a:gd name="adj1" fmla="val 23520"/>
              <a:gd name="adj2" fmla="val 11760"/>
            </a:avLst>
          </a:prstGeom>
          <a:solidFill>
            <a:schemeClr val="accent5">
              <a:lumMod val="50000"/>
            </a:schemeClr>
          </a:solidFill>
          <a:ln>
            <a:noFill/>
          </a:ln>
        </p:spPr>
      </p:sp>
      <p:sp>
        <p:nvSpPr>
          <p:cNvPr id="217" name="CustomShape 6"/>
          <p:cNvSpPr/>
          <p:nvPr/>
        </p:nvSpPr>
        <p:spPr>
          <a:xfrm>
            <a:off x="6465600" y="1857960"/>
            <a:ext cx="2061000" cy="1236240"/>
          </a:xfrm>
          <a:prstGeom prst="roundRect">
            <a:avLst>
              <a:gd name="adj" fmla="val 10000"/>
            </a:avLst>
          </a:prstGeom>
          <a:solidFill>
            <a:schemeClr val="accent5">
              <a:lumMod val="50000"/>
            </a:schemeClr>
          </a:solidFill>
          <a:ln w="25560">
            <a:noFill/>
          </a:ln>
        </p:spPr>
        <p:txBody>
          <a:bodyPr lIns="76320" tIns="112680" rIns="76320" bIns="112320" anchor="ctr"/>
          <a:lstStyle/>
          <a:p>
            <a:pPr algn="ctr">
              <a:lnSpc>
                <a:spcPct val="90000"/>
              </a:lnSpc>
            </a:pPr>
            <a:r>
              <a:rPr lang="en-IN" sz="2000">
                <a:solidFill>
                  <a:srgbClr val="FFFFFF"/>
                </a:solidFill>
                <a:latin typeface="Bree Serif"/>
              </a:rPr>
              <a:t>Monthly </a:t>
            </a:r>
            <a:endParaRPr/>
          </a:p>
          <a:p>
            <a:pPr algn="ctr">
              <a:lnSpc>
                <a:spcPct val="90000"/>
              </a:lnSpc>
            </a:pPr>
            <a:r>
              <a:rPr lang="en-IN" sz="2000">
                <a:solidFill>
                  <a:srgbClr val="FFFFFF"/>
                </a:solidFill>
                <a:latin typeface="Bree Serif"/>
              </a:rPr>
              <a:t>Active Users</a:t>
            </a:r>
            <a:endParaRPr/>
          </a:p>
        </p:txBody>
      </p:sp>
      <p:sp>
        <p:nvSpPr>
          <p:cNvPr id="218" name="CustomShape 7"/>
          <p:cNvSpPr/>
          <p:nvPr/>
        </p:nvSpPr>
        <p:spPr>
          <a:xfrm>
            <a:off x="692640" y="4296240"/>
            <a:ext cx="2061000" cy="1236240"/>
          </a:xfrm>
          <a:prstGeom prst="roundRect">
            <a:avLst>
              <a:gd name="adj" fmla="val 10000"/>
            </a:avLst>
          </a:prstGeom>
          <a:solidFill>
            <a:schemeClr val="accent5">
              <a:lumMod val="50000"/>
            </a:schemeClr>
          </a:solidFill>
          <a:ln w="25560">
            <a:noFill/>
          </a:ln>
        </p:spPr>
        <p:txBody>
          <a:bodyPr lIns="76320" tIns="112680" rIns="76320" bIns="112320" anchor="ctr"/>
          <a:lstStyle/>
          <a:p>
            <a:pPr algn="ctr">
              <a:lnSpc>
                <a:spcPct val="90000"/>
              </a:lnSpc>
            </a:pPr>
            <a:r>
              <a:rPr lang="en-IN" sz="2000">
                <a:solidFill>
                  <a:srgbClr val="FFFFFF"/>
                </a:solidFill>
                <a:latin typeface="Bree Serif"/>
              </a:rPr>
              <a:t>Monthly </a:t>
            </a:r>
            <a:endParaRPr/>
          </a:p>
          <a:p>
            <a:pPr algn="ctr">
              <a:lnSpc>
                <a:spcPct val="90000"/>
              </a:lnSpc>
            </a:pPr>
            <a:r>
              <a:rPr lang="en-IN" sz="2000">
                <a:solidFill>
                  <a:srgbClr val="FFFFFF"/>
                </a:solidFill>
                <a:latin typeface="Bree Serif"/>
              </a:rPr>
              <a:t>Active Users</a:t>
            </a:r>
            <a:endParaRPr/>
          </a:p>
        </p:txBody>
      </p:sp>
      <p:sp>
        <p:nvSpPr>
          <p:cNvPr id="219" name="CustomShape 8"/>
          <p:cNvSpPr/>
          <p:nvPr/>
        </p:nvSpPr>
        <p:spPr>
          <a:xfrm>
            <a:off x="2960640" y="4659120"/>
            <a:ext cx="436320" cy="510480"/>
          </a:xfrm>
          <a:prstGeom prst="mathMultiply">
            <a:avLst>
              <a:gd name="adj1" fmla="val 23520"/>
            </a:avLst>
          </a:prstGeom>
          <a:solidFill>
            <a:schemeClr val="accent5">
              <a:lumMod val="50000"/>
            </a:schemeClr>
          </a:solidFill>
          <a:ln>
            <a:noFill/>
          </a:ln>
        </p:spPr>
      </p:sp>
      <p:sp>
        <p:nvSpPr>
          <p:cNvPr id="220" name="CustomShape 9"/>
          <p:cNvSpPr/>
          <p:nvPr/>
        </p:nvSpPr>
        <p:spPr>
          <a:xfrm>
            <a:off x="3579120" y="4296240"/>
            <a:ext cx="2061000" cy="1236240"/>
          </a:xfrm>
          <a:prstGeom prst="roundRect">
            <a:avLst>
              <a:gd name="adj" fmla="val 10000"/>
            </a:avLst>
          </a:prstGeom>
          <a:solidFill>
            <a:schemeClr val="accent5">
              <a:lumMod val="50000"/>
            </a:schemeClr>
          </a:solidFill>
          <a:ln w="25560">
            <a:noFill/>
          </a:ln>
        </p:spPr>
        <p:txBody>
          <a:bodyPr lIns="76320" tIns="112680" rIns="76320" bIns="112320" anchor="ctr"/>
          <a:lstStyle/>
          <a:p>
            <a:pPr algn="ctr">
              <a:lnSpc>
                <a:spcPct val="90000"/>
              </a:lnSpc>
            </a:pPr>
            <a:r>
              <a:rPr lang="en-IN" sz="2000">
                <a:solidFill>
                  <a:srgbClr val="FFFFFF"/>
                </a:solidFill>
                <a:latin typeface="Bree Serif"/>
              </a:rPr>
              <a:t>Monthly Avg. Revenue/user</a:t>
            </a:r>
            <a:endParaRPr/>
          </a:p>
        </p:txBody>
      </p:sp>
      <p:sp>
        <p:nvSpPr>
          <p:cNvPr id="221" name="CustomShape 10"/>
          <p:cNvSpPr/>
          <p:nvPr/>
        </p:nvSpPr>
        <p:spPr>
          <a:xfrm>
            <a:off x="5847120" y="4659120"/>
            <a:ext cx="436320" cy="510480"/>
          </a:xfrm>
          <a:prstGeom prst="mathEqual">
            <a:avLst>
              <a:gd name="adj1" fmla="val 23520"/>
              <a:gd name="adj2" fmla="val 11760"/>
            </a:avLst>
          </a:prstGeom>
          <a:solidFill>
            <a:schemeClr val="accent5">
              <a:lumMod val="50000"/>
            </a:schemeClr>
          </a:solidFill>
          <a:ln>
            <a:noFill/>
          </a:ln>
        </p:spPr>
      </p:sp>
      <p:sp>
        <p:nvSpPr>
          <p:cNvPr id="222" name="CustomShape 11"/>
          <p:cNvSpPr/>
          <p:nvPr/>
        </p:nvSpPr>
        <p:spPr>
          <a:xfrm>
            <a:off x="6465600" y="4296240"/>
            <a:ext cx="2061000" cy="1236240"/>
          </a:xfrm>
          <a:prstGeom prst="roundRect">
            <a:avLst>
              <a:gd name="adj" fmla="val 10000"/>
            </a:avLst>
          </a:prstGeom>
          <a:solidFill>
            <a:srgbClr val="DC4A38"/>
          </a:solidFill>
          <a:ln w="25560">
            <a:noFill/>
          </a:ln>
        </p:spPr>
        <p:txBody>
          <a:bodyPr lIns="106560" tIns="142920" rIns="106560" bIns="142560" anchor="ctr"/>
          <a:lstStyle/>
          <a:p>
            <a:pPr algn="ctr">
              <a:lnSpc>
                <a:spcPct val="90000"/>
              </a:lnSpc>
            </a:pPr>
            <a:r>
              <a:rPr lang="en-IN" sz="2800">
                <a:solidFill>
                  <a:srgbClr val="FFFFFF"/>
                </a:solidFill>
                <a:latin typeface="Bree Serif"/>
              </a:rPr>
              <a:t>Revenue</a:t>
            </a:r>
            <a:endParaRPr/>
          </a:p>
        </p:txBody>
      </p:sp>
      <p:sp>
        <p:nvSpPr>
          <p:cNvPr id="223" name="CustomShape 12"/>
          <p:cNvSpPr/>
          <p:nvPr/>
        </p:nvSpPr>
        <p:spPr>
          <a:xfrm>
            <a:off x="1600200" y="3733920"/>
            <a:ext cx="360" cy="532800"/>
          </a:xfrm>
          <a:prstGeom prst="straightConnector1">
            <a:avLst/>
          </a:prstGeom>
          <a:noFill/>
          <a:ln w="28440">
            <a:solidFill>
              <a:schemeClr val="accent5">
                <a:lumMod val="50000"/>
              </a:schemeClr>
            </a:solidFill>
            <a:round/>
            <a:tailEnd type="arrow" w="med" len="med"/>
          </a:ln>
        </p:spPr>
      </p:sp>
      <p:sp>
        <p:nvSpPr>
          <p:cNvPr id="224" name="Line 13"/>
          <p:cNvSpPr/>
          <p:nvPr/>
        </p:nvSpPr>
        <p:spPr>
          <a:xfrm>
            <a:off x="1600200" y="3733560"/>
            <a:ext cx="5943600" cy="0"/>
          </a:xfrm>
          <a:prstGeom prst="line">
            <a:avLst/>
          </a:prstGeom>
          <a:ln w="25560">
            <a:solidFill>
              <a:schemeClr val="accent5">
                <a:lumMod val="50000"/>
              </a:schemeClr>
            </a:solidFill>
            <a:round/>
          </a:ln>
        </p:spPr>
      </p:sp>
      <p:sp>
        <p:nvSpPr>
          <p:cNvPr id="225" name="Line 14"/>
          <p:cNvSpPr/>
          <p:nvPr/>
        </p:nvSpPr>
        <p:spPr>
          <a:xfrm flipV="1">
            <a:off x="7543800" y="3081960"/>
            <a:ext cx="0" cy="651600"/>
          </a:xfrm>
          <a:prstGeom prst="line">
            <a:avLst/>
          </a:prstGeom>
          <a:ln w="25560">
            <a:solidFill>
              <a:schemeClr val="accent5">
                <a:lumMod val="50000"/>
              </a:schemeClr>
            </a:solidFill>
            <a:round/>
          </a:ln>
        </p:spPr>
      </p:sp>
      <p:sp>
        <p:nvSpPr>
          <p:cNvPr id="226" name="CustomShape 15"/>
          <p:cNvSpPr/>
          <p:nvPr/>
        </p:nvSpPr>
        <p:spPr>
          <a:xfrm>
            <a:off x="609480" y="838080"/>
            <a:ext cx="7437960" cy="577440"/>
          </a:xfrm>
          <a:prstGeom prst="rect">
            <a:avLst/>
          </a:prstGeom>
          <a:noFill/>
          <a:ln>
            <a:noFill/>
          </a:ln>
        </p:spPr>
        <p:txBody>
          <a:bodyPr lIns="90000" tIns="45000" rIns="90000" bIns="45000"/>
          <a:lstStyle/>
          <a:p>
            <a:pPr>
              <a:lnSpc>
                <a:spcPct val="100000"/>
              </a:lnSpc>
            </a:pPr>
            <a:r>
              <a:rPr lang="en-IN" sz="3600" spc="-150" dirty="0">
                <a:solidFill>
                  <a:schemeClr val="bg1"/>
                </a:solidFill>
                <a:latin typeface="Bree Serif"/>
              </a:rPr>
              <a:t>The Math of App Business</a:t>
            </a:r>
            <a:endParaRPr sz="2000" spc="-150" dirty="0">
              <a:solidFill>
                <a:schemeClr val="bg1"/>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C000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1349</Words>
  <Application>Microsoft Office PowerPoint</Application>
  <PresentationFormat>On-screen Show (4:3)</PresentationFormat>
  <Paragraphs>228</Paragraphs>
  <Slides>27</Slides>
  <Notes>2</Notes>
  <HiddenSlides>0</HiddenSlides>
  <MMClips>0</MMClips>
  <ScaleCrop>false</ScaleCrop>
  <HeadingPairs>
    <vt:vector size="4" baseType="variant">
      <vt:variant>
        <vt:lpstr>Theme</vt:lpstr>
      </vt:variant>
      <vt:variant>
        <vt:i4>4</vt:i4>
      </vt:variant>
      <vt:variant>
        <vt:lpstr>Slide Titles</vt:lpstr>
      </vt:variant>
      <vt:variant>
        <vt:i4>27</vt:i4>
      </vt:variant>
    </vt:vector>
  </HeadingPairs>
  <TitlesOfParts>
    <vt:vector size="31" baseType="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Rajkumar S.</dc:creator>
  <cp:lastModifiedBy>Raja</cp:lastModifiedBy>
  <cp:revision>134</cp:revision>
  <dcterms:modified xsi:type="dcterms:W3CDTF">2016-04-06T16:50:17Z</dcterms:modified>
</cp:coreProperties>
</file>